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8" r:id="rId6"/>
    <p:sldId id="258" r:id="rId7"/>
    <p:sldId id="264" r:id="rId8"/>
    <p:sldId id="260" r:id="rId9"/>
    <p:sldId id="265" r:id="rId10"/>
    <p:sldId id="266" r:id="rId11"/>
    <p:sldId id="269" r:id="rId12"/>
    <p:sldId id="262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55" d="100"/>
          <a:sy n="55" d="100"/>
        </p:scale>
        <p:origin x="470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DEC85-AB1A-47EE-90DF-03989AEC07D0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5BC6-3E21-453D-97D2-455FFA4BD8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507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DEC85-AB1A-47EE-90DF-03989AEC07D0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5BC6-3E21-453D-97D2-455FFA4BD8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4462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DEC85-AB1A-47EE-90DF-03989AEC07D0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5BC6-3E21-453D-97D2-455FFA4BD8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4624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DEC85-AB1A-47EE-90DF-03989AEC07D0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5BC6-3E21-453D-97D2-455FFA4BD8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3414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DEC85-AB1A-47EE-90DF-03989AEC07D0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5BC6-3E21-453D-97D2-455FFA4BD8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5389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DEC85-AB1A-47EE-90DF-03989AEC07D0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5BC6-3E21-453D-97D2-455FFA4BD8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4324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DEC85-AB1A-47EE-90DF-03989AEC07D0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5BC6-3E21-453D-97D2-455FFA4BD8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038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DEC85-AB1A-47EE-90DF-03989AEC07D0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5BC6-3E21-453D-97D2-455FFA4BD8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9401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DEC85-AB1A-47EE-90DF-03989AEC07D0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5BC6-3E21-453D-97D2-455FFA4BD8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874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DEC85-AB1A-47EE-90DF-03989AEC07D0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5BC6-3E21-453D-97D2-455FFA4BD8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139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DEC85-AB1A-47EE-90DF-03989AEC07D0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35BC6-3E21-453D-97D2-455FFA4BD8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048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9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6DEC85-AB1A-47EE-90DF-03989AEC07D0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235BC6-3E21-453D-97D2-455FFA4BD8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3840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4524" y="1031962"/>
            <a:ext cx="9144000" cy="2387600"/>
          </a:xfrm>
        </p:spPr>
        <p:txBody>
          <a:bodyPr>
            <a:normAutofit/>
          </a:bodyPr>
          <a:lstStyle/>
          <a:p>
            <a:r>
              <a:rPr lang="en-GB" dirty="0">
                <a:latin typeface="Cooper Black" panose="0208090404030B020404" pitchFamily="18" charset="0"/>
              </a:rPr>
              <a:t>Introduction to Year 1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6925" y="4689060"/>
            <a:ext cx="4061404" cy="17474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8B7782C-51F0-4000-9950-9E815846E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357" y="4689060"/>
            <a:ext cx="5939319" cy="1552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091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F495B-6241-4C44-AC2B-78FEEF31B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Cooper Black" panose="0208090404030B020404" pitchFamily="18" charset="0"/>
              </a:rPr>
              <a:t>Phonics</a:t>
            </a:r>
            <a:endParaRPr lang="en-GB" dirty="0">
              <a:latin typeface="Cooper Black" panose="0208090404030B0204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63C55-5507-4F65-B285-DEA4B3AB7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endParaRPr lang="en-US" sz="4800" dirty="0"/>
          </a:p>
          <a:p>
            <a:pPr marL="0" indent="0">
              <a:buNone/>
            </a:pPr>
            <a:r>
              <a:rPr lang="en-US" sz="4800" dirty="0"/>
              <a:t>Ms. Lee – Phonics Lead</a:t>
            </a:r>
            <a:endParaRPr lang="en-GB" sz="4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CDA4B3-09F6-4D8B-8BD0-D393690C2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8655" y="1027906"/>
            <a:ext cx="3699164" cy="5124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113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86" y="340181"/>
            <a:ext cx="10515600" cy="1325563"/>
          </a:xfrm>
        </p:spPr>
        <p:txBody>
          <a:bodyPr/>
          <a:lstStyle/>
          <a:p>
            <a:r>
              <a:rPr lang="en-GB" dirty="0">
                <a:latin typeface="Cooper Black" panose="0208090404030B020404" pitchFamily="18" charset="0"/>
              </a:rPr>
              <a:t>Timetable of the 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6794" y="1519327"/>
            <a:ext cx="10515600" cy="339476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2400" dirty="0"/>
              <a:t>Gates open and classroom doors open at 8:30am ​</a:t>
            </a:r>
          </a:p>
          <a:p>
            <a:pPr marL="0" indent="0" algn="ctr">
              <a:buNone/>
            </a:pPr>
            <a:r>
              <a:rPr lang="en-GB" sz="1600" dirty="0">
                <a:solidFill>
                  <a:srgbClr val="FF0000"/>
                </a:solidFill>
              </a:rPr>
              <a:t>Children complete Early Morning Work.</a:t>
            </a:r>
          </a:p>
          <a:p>
            <a:pPr marL="0" indent="0" algn="ctr">
              <a:buNone/>
            </a:pPr>
            <a:r>
              <a:rPr lang="en-GB" sz="2400" dirty="0"/>
              <a:t>Registration at </a:t>
            </a:r>
            <a:r>
              <a:rPr lang="en-GB" sz="2400" b="1" dirty="0">
                <a:solidFill>
                  <a:srgbClr val="00B050"/>
                </a:solidFill>
              </a:rPr>
              <a:t>8:40am ​</a:t>
            </a:r>
          </a:p>
          <a:p>
            <a:pPr marL="0" indent="0" algn="ctr">
              <a:buNone/>
            </a:pPr>
            <a:r>
              <a:rPr lang="en-GB" sz="2400" dirty="0">
                <a:solidFill>
                  <a:srgbClr val="0070C0"/>
                </a:solidFill>
              </a:rPr>
              <a:t>Learning Time 8:40 am – 9:00am ​</a:t>
            </a:r>
          </a:p>
          <a:p>
            <a:pPr marL="0" indent="0" algn="ctr">
              <a:buNone/>
            </a:pPr>
            <a:r>
              <a:rPr lang="en-GB" sz="2400" dirty="0"/>
              <a:t>Whole school Collective Worship at 9:00am – 9:20am</a:t>
            </a:r>
          </a:p>
          <a:p>
            <a:pPr marL="0" indent="0" algn="ctr">
              <a:buNone/>
            </a:pPr>
            <a:r>
              <a:rPr lang="en-GB" sz="2400" b="1" dirty="0"/>
              <a:t>Break 10:30am - 10:45am ​</a:t>
            </a:r>
          </a:p>
          <a:p>
            <a:pPr marL="0" indent="0" algn="ctr">
              <a:buNone/>
            </a:pPr>
            <a:r>
              <a:rPr lang="en-GB" sz="2400" dirty="0">
                <a:solidFill>
                  <a:srgbClr val="0070C0"/>
                </a:solidFill>
              </a:rPr>
              <a:t>Learning Time 10:45am - 12:10pm​</a:t>
            </a:r>
          </a:p>
          <a:p>
            <a:pPr marL="0" indent="0" algn="ctr">
              <a:buNone/>
            </a:pPr>
            <a:r>
              <a:rPr lang="en-GB" sz="2400" b="1" dirty="0"/>
              <a:t>Lunch 12:10pm – 1:10pm​</a:t>
            </a:r>
          </a:p>
          <a:p>
            <a:pPr marL="0" indent="0" algn="ctr">
              <a:buNone/>
            </a:pPr>
            <a:r>
              <a:rPr lang="en-GB" sz="2400" dirty="0">
                <a:solidFill>
                  <a:srgbClr val="0070C0"/>
                </a:solidFill>
              </a:rPr>
              <a:t>Learning Time 1:10pm – 3:10pm ​</a:t>
            </a:r>
          </a:p>
          <a:p>
            <a:pPr marL="0" indent="0" algn="ctr">
              <a:buNone/>
            </a:pPr>
            <a:r>
              <a:rPr lang="en-GB" sz="2400" dirty="0"/>
              <a:t>Home Time 3:10pm (collect the children at the door)​.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9790" y="580418"/>
            <a:ext cx="2512349" cy="1674899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676794" y="6093241"/>
            <a:ext cx="10821785" cy="581879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We begin our learning promptly at 8:40 a.m., so it is important that all children arrive on time and ready to learn.</a:t>
            </a:r>
          </a:p>
        </p:txBody>
      </p:sp>
    </p:spTree>
    <p:extLst>
      <p:ext uri="{BB962C8B-B14F-4D97-AF65-F5344CB8AC3E}">
        <p14:creationId xmlns:p14="http://schemas.microsoft.com/office/powerpoint/2010/main" val="1049071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59069" y="300403"/>
            <a:ext cx="4208585" cy="1325563"/>
          </a:xfrm>
        </p:spPr>
        <p:txBody>
          <a:bodyPr/>
          <a:lstStyle/>
          <a:p>
            <a:pPr algn="ctr"/>
            <a:r>
              <a:rPr lang="en-GB" u="sng" dirty="0">
                <a:latin typeface="Cooper Black" panose="0208090404030B020404" pitchFamily="18" charset="0"/>
              </a:rPr>
              <a:t>English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32825" y="1579099"/>
            <a:ext cx="5372833" cy="4351338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/>
              <a:t>In English, we focus on a range of different texts and the children produce a variety of different pieces of writing.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355" y="5177825"/>
            <a:ext cx="1980102" cy="1039462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5948362" y="414703"/>
            <a:ext cx="52754" cy="624107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/>
        </p:nvSpPr>
        <p:spPr>
          <a:xfrm>
            <a:off x="6132635" y="187201"/>
            <a:ext cx="64066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u="sng" dirty="0">
                <a:latin typeface="Cooper Black" panose="0208090404030B020404" pitchFamily="18" charset="0"/>
              </a:rPr>
              <a:t>Maths </a:t>
            </a:r>
          </a:p>
        </p:txBody>
      </p:sp>
      <p:sp>
        <p:nvSpPr>
          <p:cNvPr id="6" name="Rectangle 5"/>
          <p:cNvSpPr/>
          <p:nvPr/>
        </p:nvSpPr>
        <p:spPr>
          <a:xfrm>
            <a:off x="6468208" y="1489807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400" dirty="0"/>
              <a:t>We follow the </a:t>
            </a:r>
            <a:r>
              <a:rPr lang="en-GB" sz="2400" b="1" i="1" dirty="0"/>
              <a:t>Oak Academy </a:t>
            </a:r>
            <a:r>
              <a:rPr lang="en-GB" sz="2400" dirty="0"/>
              <a:t>scheme.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15453" y="2052753"/>
            <a:ext cx="534151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u="sng" dirty="0"/>
              <a:t>The topics we will be covering:</a:t>
            </a:r>
          </a:p>
          <a:p>
            <a:pPr>
              <a:buFontTx/>
              <a:buChar char="-"/>
            </a:pPr>
            <a:r>
              <a:rPr lang="en-GB" sz="2000" dirty="0"/>
              <a:t> Counting			</a:t>
            </a:r>
          </a:p>
          <a:p>
            <a:pPr>
              <a:buFontTx/>
              <a:buChar char="-"/>
            </a:pPr>
            <a:r>
              <a:rPr lang="en-GB" sz="2000" dirty="0"/>
              <a:t> Composition of numbers	                </a:t>
            </a:r>
          </a:p>
          <a:p>
            <a:pPr>
              <a:buFontTx/>
              <a:buChar char="-"/>
            </a:pPr>
            <a:r>
              <a:rPr lang="en-GB" sz="2000" dirty="0"/>
              <a:t> Addition &amp; Subtraction	</a:t>
            </a:r>
          </a:p>
          <a:p>
            <a:pPr>
              <a:buFontTx/>
              <a:buChar char="-"/>
            </a:pPr>
            <a:r>
              <a:rPr lang="en-GB" sz="2000" dirty="0"/>
              <a:t> Money </a:t>
            </a:r>
          </a:p>
          <a:p>
            <a:pPr>
              <a:buFontTx/>
              <a:buChar char="-"/>
            </a:pPr>
            <a:r>
              <a:rPr lang="en-GB" sz="2000" dirty="0"/>
              <a:t> Time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505784C-FA25-46C5-8D8B-96B5B83BD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038" y="2904662"/>
            <a:ext cx="1972102" cy="18683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36EBC81-48CA-4DBC-B8CB-1665CB310D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9241" y="3558616"/>
            <a:ext cx="2600325" cy="22288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ABAABD4-9E72-4390-AF9F-6744FEDA05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5436" y="4979259"/>
            <a:ext cx="3060134" cy="161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894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638993" y="213632"/>
            <a:ext cx="10515600" cy="1325563"/>
          </a:xfrm>
        </p:spPr>
        <p:txBody>
          <a:bodyPr/>
          <a:lstStyle/>
          <a:p>
            <a:pPr algn="ctr"/>
            <a:r>
              <a:rPr lang="en-GB" u="sng" dirty="0">
                <a:latin typeface="Cooper Black" panose="0208090404030B020404" pitchFamily="18" charset="0"/>
              </a:rPr>
              <a:t>Religious Education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639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Throughout the year, the children will learn about Christianity along with all the other major religions.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200" y="2156306"/>
            <a:ext cx="8859982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dirty="0"/>
              <a:t>Autumn 1: The </a:t>
            </a:r>
            <a:r>
              <a:rPr lang="en-US" sz="3200" dirty="0"/>
              <a:t>Gospels</a:t>
            </a:r>
            <a:endParaRPr lang="en-GB" sz="3200" dirty="0"/>
          </a:p>
          <a:p>
            <a:pPr marL="0" indent="0">
              <a:buNone/>
            </a:pPr>
            <a:r>
              <a:rPr lang="en-GB" sz="3200" dirty="0"/>
              <a:t>Autumn 2: </a:t>
            </a:r>
            <a:r>
              <a:rPr lang="en-US" sz="3200" dirty="0"/>
              <a:t>Incarnation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3200" dirty="0"/>
              <a:t>Spring 1: Judaism </a:t>
            </a:r>
          </a:p>
          <a:p>
            <a:pPr marL="0" indent="0">
              <a:buNone/>
            </a:pPr>
            <a:r>
              <a:rPr lang="en-GB" sz="3200" dirty="0"/>
              <a:t>Spring 2: Salvation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3200" dirty="0"/>
              <a:t>Summer 1: Judaism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3200" dirty="0"/>
              <a:t>Summer 2: Creation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1962" y="3996764"/>
            <a:ext cx="2647604" cy="264760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8691" y="2121670"/>
            <a:ext cx="2314234" cy="231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235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>
                <a:latin typeface="Cooper Black" panose="0208090404030B020404" pitchFamily="18" charset="0"/>
              </a:rPr>
              <a:t>Humanities and Science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7"/>
            <a:ext cx="10515600" cy="473914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We follow the </a:t>
            </a:r>
            <a:r>
              <a:rPr lang="en-GB" b="1" dirty="0"/>
              <a:t>Kapow</a:t>
            </a:r>
            <a:r>
              <a:rPr lang="en-GB" dirty="0"/>
              <a:t> curriculum for our foundation subjects.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Throughout the year, children explore topics such as the </a:t>
            </a:r>
            <a:r>
              <a:rPr lang="en-GB" b="1" dirty="0">
                <a:solidFill>
                  <a:srgbClr val="00B050"/>
                </a:solidFill>
              </a:rPr>
              <a:t>What is it like here? </a:t>
            </a:r>
            <a:r>
              <a:rPr lang="en-GB" dirty="0"/>
              <a:t>and </a:t>
            </a:r>
            <a:r>
              <a:rPr lang="en-GB" b="1" dirty="0">
                <a:solidFill>
                  <a:srgbClr val="00B0F0"/>
                </a:solidFill>
              </a:rPr>
              <a:t>How have explorers changed the world?</a:t>
            </a:r>
            <a:r>
              <a:rPr lang="en-GB" dirty="0"/>
              <a:t>, while in Science they develop their understanding of </a:t>
            </a:r>
            <a:r>
              <a:rPr lang="en-GB" b="1" dirty="0">
                <a:solidFill>
                  <a:srgbClr val="FF0000"/>
                </a:solidFill>
              </a:rPr>
              <a:t>Seasonal Changes</a:t>
            </a:r>
            <a:r>
              <a:rPr lang="en-GB" dirty="0"/>
              <a:t> and </a:t>
            </a:r>
            <a:r>
              <a:rPr lang="en-GB" b="1" dirty="0">
                <a:solidFill>
                  <a:srgbClr val="FF0000"/>
                </a:solidFill>
              </a:rPr>
              <a:t>Comparing Animals</a:t>
            </a:r>
            <a:r>
              <a:rPr lang="en-GB" dirty="0"/>
              <a:t> through engaging, hands-on learning experiences.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4952" t="33467" r="15562" b="29047"/>
          <a:stretch/>
        </p:blipFill>
        <p:spPr>
          <a:xfrm>
            <a:off x="227648" y="2747848"/>
            <a:ext cx="2585226" cy="13946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0F049F2-221C-4CD4-B7FF-5AD5A5DAE9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151" y="2311718"/>
            <a:ext cx="2400300" cy="24003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3D4FA78-6366-4CD0-BBBB-30C098B6E6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7728" y="2397443"/>
            <a:ext cx="3067050" cy="22288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716FBEF-0CE8-4FB6-8B91-161E2282EEA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2886"/>
          <a:stretch/>
        </p:blipFill>
        <p:spPr>
          <a:xfrm>
            <a:off x="8973502" y="2474364"/>
            <a:ext cx="2990850" cy="194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997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>
                <a:latin typeface="Cooper Black" panose="0208090404030B020404" pitchFamily="18" charset="0"/>
              </a:rPr>
              <a:t>Trips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973" y="1919479"/>
            <a:ext cx="3742509" cy="24700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2041" y="790242"/>
            <a:ext cx="3190507" cy="18008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6684" y="593916"/>
            <a:ext cx="3176609" cy="20793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6411" y="2902014"/>
            <a:ext cx="3057525" cy="1714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54827" y="2796622"/>
            <a:ext cx="1938474" cy="1938474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773973" y="4963887"/>
            <a:ext cx="10845345" cy="1410788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/>
              <a:t>To enhance and enrich our learning, we organise a range of educational visits both within our local community, including trips to London. These experiences help bring learning to life and provide valuable real-world opportunities for exploration. </a:t>
            </a:r>
          </a:p>
        </p:txBody>
      </p:sp>
    </p:spTree>
    <p:extLst>
      <p:ext uri="{BB962C8B-B14F-4D97-AF65-F5344CB8AC3E}">
        <p14:creationId xmlns:p14="http://schemas.microsoft.com/office/powerpoint/2010/main" val="3149382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F495B-6241-4C44-AC2B-78FEEF31B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Cooper Black" panose="0208090404030B020404" pitchFamily="18" charset="0"/>
              </a:rPr>
              <a:t>Home Learning</a:t>
            </a:r>
            <a:endParaRPr lang="en-GB" dirty="0">
              <a:latin typeface="Cooper Black" panose="0208090404030B0204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63C55-5507-4F65-B285-DEA4B3AB7D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Home learning will be sent out every Tuesday and expected back the following Monday.</a:t>
            </a:r>
          </a:p>
          <a:p>
            <a:r>
              <a:rPr lang="en-US" dirty="0"/>
              <a:t>It will consist of </a:t>
            </a:r>
            <a:r>
              <a:rPr lang="en-US" dirty="0" err="1"/>
              <a:t>Maths</a:t>
            </a:r>
            <a:r>
              <a:rPr lang="en-US" dirty="0"/>
              <a:t>, English or a Learning Task</a:t>
            </a:r>
          </a:p>
          <a:p>
            <a:r>
              <a:rPr lang="en-US" dirty="0"/>
              <a:t>Reading – please read with your child as much as possible. It is advised that a child should be listened to for at least 20 minutes a day 5 times a week.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8CBC71-3FFA-406F-AA43-30C1F82C7F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576"/>
          <a:stretch/>
        </p:blipFill>
        <p:spPr>
          <a:xfrm>
            <a:off x="9038359" y="4523798"/>
            <a:ext cx="2130476" cy="196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199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>
                <a:latin typeface="Cooper Black" panose="0208090404030B020404" pitchFamily="18" charset="0"/>
              </a:rPr>
              <a:t>School Uniform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490537"/>
          </a:xfrm>
        </p:spPr>
        <p:txBody>
          <a:bodyPr/>
          <a:lstStyle/>
          <a:p>
            <a:pPr algn="ctr"/>
            <a:r>
              <a:rPr lang="en-GB" dirty="0"/>
              <a:t>School Uniform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839788" y="2171700"/>
            <a:ext cx="5157787" cy="4017963"/>
          </a:xfrm>
        </p:spPr>
        <p:txBody>
          <a:bodyPr>
            <a:normAutofit/>
          </a:bodyPr>
          <a:lstStyle/>
          <a:p>
            <a:pPr fontAlgn="base"/>
            <a:r>
              <a:rPr lang="en-GB" dirty="0"/>
              <a:t>School sweatshirt or cardigan, grey skirts or grey trousers/shorts, and a white polo shirt.</a:t>
            </a:r>
          </a:p>
          <a:p>
            <a:pPr fontAlgn="base"/>
            <a:r>
              <a:rPr lang="en-GB" dirty="0"/>
              <a:t>In the summer, children may wear a dark red check dress.</a:t>
            </a:r>
          </a:p>
          <a:p>
            <a:pPr fontAlgn="base"/>
            <a:r>
              <a:rPr lang="en-GB" dirty="0"/>
              <a:t>Shoes must be sturdy black flat school shoes.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490537"/>
          </a:xfrm>
        </p:spPr>
        <p:txBody>
          <a:bodyPr/>
          <a:lstStyle/>
          <a:p>
            <a:pPr algn="ctr"/>
            <a:r>
              <a:rPr lang="en-GB" dirty="0"/>
              <a:t>PE Kits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6172200" y="2171700"/>
            <a:ext cx="5183188" cy="4017963"/>
          </a:xfrm>
        </p:spPr>
        <p:txBody>
          <a:bodyPr/>
          <a:lstStyle/>
          <a:p>
            <a:pPr fontAlgn="base"/>
            <a:r>
              <a:rPr lang="en-GB" dirty="0"/>
              <a:t>All children should have a plain white T-shirt, plain black shorts and a pair of trainers.</a:t>
            </a:r>
          </a:p>
          <a:p>
            <a:pPr fontAlgn="base"/>
            <a:r>
              <a:rPr lang="en-GB" dirty="0"/>
              <a:t>Warm black or grey track suit bottoms and a fleece top can be worn for outdoor games in the colder months.</a:t>
            </a:r>
          </a:p>
          <a:p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6901219" y="5489306"/>
            <a:ext cx="49634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u="sng" dirty="0">
                <a:solidFill>
                  <a:srgbClr val="7030A0"/>
                </a:solidFill>
              </a:rPr>
              <a:t>Please mark your child’s uniform as we get a lot of lost uniform.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2969" y="5285680"/>
            <a:ext cx="1238250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236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7353" y="261193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>
                <a:latin typeface="Cooper Black" panose="0208090404030B020404" pitchFamily="18" charset="0"/>
              </a:rPr>
              <a:t>Thank you and we look forward to a very successful year full of enjoyment and learning! </a:t>
            </a:r>
          </a:p>
        </p:txBody>
      </p:sp>
    </p:spTree>
    <p:extLst>
      <p:ext uri="{BB962C8B-B14F-4D97-AF65-F5344CB8AC3E}">
        <p14:creationId xmlns:p14="http://schemas.microsoft.com/office/powerpoint/2010/main" val="36770323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e601a6f-db83-4b60-9c85-575872af6010">
      <Terms xmlns="http://schemas.microsoft.com/office/infopath/2007/PartnerControls"/>
    </lcf76f155ced4ddcb4097134ff3c332f>
    <TaxCatchAll xmlns="d7a22503-b78a-438a-be64-ebb85822787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F8906D0FAB3A4FBE3377C8DDBA9D9A" ma:contentTypeVersion="14" ma:contentTypeDescription="Create a new document." ma:contentTypeScope="" ma:versionID="498ffebe91371746e196645739d710d8">
  <xsd:schema xmlns:xsd="http://www.w3.org/2001/XMLSchema" xmlns:xs="http://www.w3.org/2001/XMLSchema" xmlns:p="http://schemas.microsoft.com/office/2006/metadata/properties" xmlns:ns2="3e601a6f-db83-4b60-9c85-575872af6010" xmlns:ns3="d7a22503-b78a-438a-be64-ebb858227871" targetNamespace="http://schemas.microsoft.com/office/2006/metadata/properties" ma:root="true" ma:fieldsID="518a061240d9b5abc63f178c13021170" ns2:_="" ns3:_="">
    <xsd:import namespace="3e601a6f-db83-4b60-9c85-575872af6010"/>
    <xsd:import namespace="d7a22503-b78a-438a-be64-ebb85822787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601a6f-db83-4b60-9c85-575872af60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aff95da9-7c86-4579-9279-96b66d82e97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a22503-b78a-438a-be64-ebb85822787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84f4d32c-fc11-44df-9d82-04ebcdf8e6f1}" ma:internalName="TaxCatchAll" ma:showField="CatchAllData" ma:web="d7a22503-b78a-438a-be64-ebb85822787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12A476B-F8B9-4D0A-B576-A061A0218D9F}">
  <ds:schemaRefs>
    <ds:schemaRef ds:uri="http://purl.org/dc/terms/"/>
    <ds:schemaRef ds:uri="d7a22503-b78a-438a-be64-ebb858227871"/>
    <ds:schemaRef ds:uri="http://purl.org/dc/elements/1.1/"/>
    <ds:schemaRef ds:uri="http://schemas.microsoft.com/office/2006/documentManagement/types"/>
    <ds:schemaRef ds:uri="3e601a6f-db83-4b60-9c85-575872af6010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FDBA49D-7DBE-4FAE-BFCC-A2EAF9DC587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7BB5FD4-AC7E-4BE1-AE7F-5A62002EE8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601a6f-db83-4b60-9c85-575872af6010"/>
    <ds:schemaRef ds:uri="d7a22503-b78a-438a-be64-ebb8582278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492</Words>
  <Application>Microsoft Office PowerPoint</Application>
  <PresentationFormat>Widescreen</PresentationFormat>
  <Paragraphs>60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Cooper Black</vt:lpstr>
      <vt:lpstr>Office Theme</vt:lpstr>
      <vt:lpstr>Introduction to Year 1</vt:lpstr>
      <vt:lpstr>Phonics</vt:lpstr>
      <vt:lpstr>Timetable of the Day</vt:lpstr>
      <vt:lpstr>English</vt:lpstr>
      <vt:lpstr>Religious Education </vt:lpstr>
      <vt:lpstr>Humanities and Science</vt:lpstr>
      <vt:lpstr>Trips</vt:lpstr>
      <vt:lpstr>Home Learning</vt:lpstr>
      <vt:lpstr>School Uniform</vt:lpstr>
      <vt:lpstr>Thank you and we look forward to a very successful year full of enjoyment and learning!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Year 3</dc:title>
  <dc:creator>Emily Yang</dc:creator>
  <cp:lastModifiedBy>Ryan Roberts</cp:lastModifiedBy>
  <cp:revision>14</cp:revision>
  <dcterms:created xsi:type="dcterms:W3CDTF">2026-06-05T10:20:40Z</dcterms:created>
  <dcterms:modified xsi:type="dcterms:W3CDTF">2026-09-28T12:43:53Z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0x01010022F8906D0FAB3A4FBE3377C8DDBA9D9A</vt:lpwstr>
  </property>
</Properties>
</file>