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1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  <p:sldId id="261" r:id="rId6"/>
    <p:sldId id="256" r:id="rId7"/>
    <p:sldId id="262" r:id="rId8"/>
    <p:sldId id="263" r:id="rId9"/>
    <p:sldId id="264" r:id="rId10"/>
    <p:sldId id="265" r:id="rId11"/>
    <p:sldId id="266" r:id="rId12"/>
    <p:sldId id="257" r:id="rId13"/>
    <p:sldId id="259" r:id="rId14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51" d="100"/>
          <a:sy n="51" d="100"/>
        </p:scale>
        <p:origin x="43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7C62BF-15C0-473D-89A5-D80426663091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41383CA-4FF0-448F-BAE9-D98540B03621}">
      <dgm:prSet/>
      <dgm:spPr/>
      <dgm:t>
        <a:bodyPr/>
        <a:lstStyle/>
        <a:p>
          <a:r>
            <a:rPr lang="en-GB"/>
            <a:t>Pupils can partition 2-digit numbers in different ways. e.g. 23 = 20 + 3, 23 = 10 + 13 </a:t>
          </a:r>
          <a:endParaRPr lang="en-US"/>
        </a:p>
      </dgm:t>
    </dgm:pt>
    <dgm:pt modelId="{0D5B31D3-6CEC-4FB5-86CB-788D681DFBD8}" type="parTrans" cxnId="{2CC44247-7DE9-40AB-8B01-9AA0C5300A20}">
      <dgm:prSet/>
      <dgm:spPr/>
      <dgm:t>
        <a:bodyPr/>
        <a:lstStyle/>
        <a:p>
          <a:endParaRPr lang="en-US"/>
        </a:p>
      </dgm:t>
    </dgm:pt>
    <dgm:pt modelId="{9D03B233-6FA4-4B20-B37D-9AC88074B6F6}" type="sibTrans" cxnId="{2CC44247-7DE9-40AB-8B01-9AA0C5300A20}">
      <dgm:prSet/>
      <dgm:spPr/>
      <dgm:t>
        <a:bodyPr/>
        <a:lstStyle/>
        <a:p>
          <a:endParaRPr lang="en-US"/>
        </a:p>
      </dgm:t>
    </dgm:pt>
    <dgm:pt modelId="{7C412B54-6842-456F-8A2B-4D95569123F8}">
      <dgm:prSet/>
      <dgm:spPr/>
      <dgm:t>
        <a:bodyPr/>
        <a:lstStyle/>
        <a:p>
          <a:r>
            <a:rPr lang="en-GB"/>
            <a:t>Recall addition and subtraction facts within 20</a:t>
          </a:r>
          <a:endParaRPr lang="en-US"/>
        </a:p>
      </dgm:t>
    </dgm:pt>
    <dgm:pt modelId="{6D569A70-3A3B-4283-BB47-C274B37A67DF}" type="parTrans" cxnId="{340947E6-6C15-4984-BA4E-809299F83405}">
      <dgm:prSet/>
      <dgm:spPr/>
      <dgm:t>
        <a:bodyPr/>
        <a:lstStyle/>
        <a:p>
          <a:endParaRPr lang="en-US"/>
        </a:p>
      </dgm:t>
    </dgm:pt>
    <dgm:pt modelId="{BEDE8896-81AF-4647-9722-7EB43F7F9D4A}" type="sibTrans" cxnId="{340947E6-6C15-4984-BA4E-809299F83405}">
      <dgm:prSet/>
      <dgm:spPr/>
      <dgm:t>
        <a:bodyPr/>
        <a:lstStyle/>
        <a:p>
          <a:endParaRPr lang="en-US"/>
        </a:p>
      </dgm:t>
    </dgm:pt>
    <dgm:pt modelId="{7CBAB063-2BBA-4AD7-9E52-72E1A15425A8}">
      <dgm:prSet/>
      <dgm:spPr/>
      <dgm:t>
        <a:bodyPr/>
        <a:lstStyle/>
        <a:p>
          <a:r>
            <a:rPr lang="en-GB"/>
            <a:t>Adding and subtracting 2 digit numbers</a:t>
          </a:r>
          <a:endParaRPr lang="en-US"/>
        </a:p>
      </dgm:t>
    </dgm:pt>
    <dgm:pt modelId="{4EC3E49B-E381-4B3A-B031-DC418C5D1430}" type="parTrans" cxnId="{88DD7DD4-B6CC-425E-8B65-BBE9BB9C50D8}">
      <dgm:prSet/>
      <dgm:spPr/>
      <dgm:t>
        <a:bodyPr/>
        <a:lstStyle/>
        <a:p>
          <a:endParaRPr lang="en-US"/>
        </a:p>
      </dgm:t>
    </dgm:pt>
    <dgm:pt modelId="{EFE5A688-3DDC-42A8-BC0E-CC0715A83B5A}" type="sibTrans" cxnId="{88DD7DD4-B6CC-425E-8B65-BBE9BB9C50D8}">
      <dgm:prSet/>
      <dgm:spPr/>
      <dgm:t>
        <a:bodyPr/>
        <a:lstStyle/>
        <a:p>
          <a:endParaRPr lang="en-US"/>
        </a:p>
      </dgm:t>
    </dgm:pt>
    <dgm:pt modelId="{EA35DB4C-7CD2-45F1-919F-AB08959B435E}">
      <dgm:prSet/>
      <dgm:spPr/>
      <dgm:t>
        <a:bodyPr/>
        <a:lstStyle/>
        <a:p>
          <a:r>
            <a:rPr lang="en-GB"/>
            <a:t>Recall division and multiplication facts for 2, 5 and 10 times table </a:t>
          </a:r>
          <a:endParaRPr lang="en-US"/>
        </a:p>
      </dgm:t>
    </dgm:pt>
    <dgm:pt modelId="{060F540D-3B11-4FDE-A943-64B8C031C476}" type="parTrans" cxnId="{EFAA10D7-9AC7-44E1-9B94-B427AA39AC06}">
      <dgm:prSet/>
      <dgm:spPr/>
      <dgm:t>
        <a:bodyPr/>
        <a:lstStyle/>
        <a:p>
          <a:endParaRPr lang="en-US"/>
        </a:p>
      </dgm:t>
    </dgm:pt>
    <dgm:pt modelId="{9BFEC16C-6377-4CC1-91A8-61C6399107A5}" type="sibTrans" cxnId="{EFAA10D7-9AC7-44E1-9B94-B427AA39AC06}">
      <dgm:prSet/>
      <dgm:spPr/>
      <dgm:t>
        <a:bodyPr/>
        <a:lstStyle/>
        <a:p>
          <a:endParaRPr lang="en-US"/>
        </a:p>
      </dgm:t>
    </dgm:pt>
    <dgm:pt modelId="{94EAA857-6461-427F-A49A-02140045966D}">
      <dgm:prSet/>
      <dgm:spPr/>
      <dgm:t>
        <a:bodyPr/>
        <a:lstStyle/>
        <a:p>
          <a:r>
            <a:rPr lang="en-GB"/>
            <a:t>Use different coins to make the same amount (make 50p in different ways). </a:t>
          </a:r>
          <a:endParaRPr lang="en-US"/>
        </a:p>
      </dgm:t>
    </dgm:pt>
    <dgm:pt modelId="{87B5EC54-5CAE-4680-A27F-D67E36D6B290}" type="parTrans" cxnId="{886346AC-5EF4-4E91-9064-C690E9D7461C}">
      <dgm:prSet/>
      <dgm:spPr/>
      <dgm:t>
        <a:bodyPr/>
        <a:lstStyle/>
        <a:p>
          <a:endParaRPr lang="en-US"/>
        </a:p>
      </dgm:t>
    </dgm:pt>
    <dgm:pt modelId="{926256D5-5949-412C-A79E-CE260D1E28F6}" type="sibTrans" cxnId="{886346AC-5EF4-4E91-9064-C690E9D7461C}">
      <dgm:prSet/>
      <dgm:spPr/>
      <dgm:t>
        <a:bodyPr/>
        <a:lstStyle/>
        <a:p>
          <a:endParaRPr lang="en-US"/>
        </a:p>
      </dgm:t>
    </dgm:pt>
    <dgm:pt modelId="{A1EB98D2-99F7-414A-9E87-739E45520119}">
      <dgm:prSet/>
      <dgm:spPr/>
      <dgm:t>
        <a:bodyPr/>
        <a:lstStyle/>
        <a:p>
          <a:r>
            <a:rPr lang="en-GB"/>
            <a:t>Tell the time on a clock to the nearest 15 minutes. </a:t>
          </a:r>
          <a:endParaRPr lang="en-US"/>
        </a:p>
      </dgm:t>
    </dgm:pt>
    <dgm:pt modelId="{52741BFF-9DA0-4AD3-951A-7798DA170CBB}" type="parTrans" cxnId="{37B022A0-02A7-4301-BFD3-C82A3089D299}">
      <dgm:prSet/>
      <dgm:spPr/>
      <dgm:t>
        <a:bodyPr/>
        <a:lstStyle/>
        <a:p>
          <a:endParaRPr lang="en-US"/>
        </a:p>
      </dgm:t>
    </dgm:pt>
    <dgm:pt modelId="{B29CAA68-0E81-4693-B493-BDDFEADA8CF8}" type="sibTrans" cxnId="{37B022A0-02A7-4301-BFD3-C82A3089D299}">
      <dgm:prSet/>
      <dgm:spPr/>
      <dgm:t>
        <a:bodyPr/>
        <a:lstStyle/>
        <a:p>
          <a:endParaRPr lang="en-US"/>
        </a:p>
      </dgm:t>
    </dgm:pt>
    <dgm:pt modelId="{F1E84070-1D48-49D1-BC7C-702639FEAD1E}">
      <dgm:prSet/>
      <dgm:spPr/>
      <dgm:t>
        <a:bodyPr/>
        <a:lstStyle/>
        <a:p>
          <a:r>
            <a:rPr lang="en-GB"/>
            <a:t>Identify ½, 1/3, ¼, 2/4 and ¾ of a number or shape and know that all parts must be equal   </a:t>
          </a:r>
          <a:endParaRPr lang="en-US"/>
        </a:p>
      </dgm:t>
    </dgm:pt>
    <dgm:pt modelId="{01D4407C-5FFD-42D8-B1B2-F9C934C16A98}" type="parTrans" cxnId="{58DD6D33-5116-40C2-A439-A766AB02EB09}">
      <dgm:prSet/>
      <dgm:spPr/>
      <dgm:t>
        <a:bodyPr/>
        <a:lstStyle/>
        <a:p>
          <a:endParaRPr lang="en-US"/>
        </a:p>
      </dgm:t>
    </dgm:pt>
    <dgm:pt modelId="{EF5672B8-FF63-4EB3-8E6F-430B438026D6}" type="sibTrans" cxnId="{58DD6D33-5116-40C2-A439-A766AB02EB09}">
      <dgm:prSet/>
      <dgm:spPr/>
      <dgm:t>
        <a:bodyPr/>
        <a:lstStyle/>
        <a:p>
          <a:endParaRPr lang="en-US"/>
        </a:p>
      </dgm:t>
    </dgm:pt>
    <dgm:pt modelId="{3369F3F2-7FB7-401E-8842-2B5BDB65E055}" type="pres">
      <dgm:prSet presAssocID="{857C62BF-15C0-473D-89A5-D80426663091}" presName="vert0" presStyleCnt="0">
        <dgm:presLayoutVars>
          <dgm:dir/>
          <dgm:animOne val="branch"/>
          <dgm:animLvl val="lvl"/>
        </dgm:presLayoutVars>
      </dgm:prSet>
      <dgm:spPr/>
    </dgm:pt>
    <dgm:pt modelId="{888CFAF9-E5EB-433F-85DC-D746CC3DCDD7}" type="pres">
      <dgm:prSet presAssocID="{841383CA-4FF0-448F-BAE9-D98540B03621}" presName="thickLine" presStyleLbl="alignNode1" presStyleIdx="0" presStyleCnt="7"/>
      <dgm:spPr/>
    </dgm:pt>
    <dgm:pt modelId="{1B49B10C-1E05-49ED-8E06-37EC5A68C4C9}" type="pres">
      <dgm:prSet presAssocID="{841383CA-4FF0-448F-BAE9-D98540B03621}" presName="horz1" presStyleCnt="0"/>
      <dgm:spPr/>
    </dgm:pt>
    <dgm:pt modelId="{B604D2E5-3CF6-4D4E-BB42-C2AF52313A36}" type="pres">
      <dgm:prSet presAssocID="{841383CA-4FF0-448F-BAE9-D98540B03621}" presName="tx1" presStyleLbl="revTx" presStyleIdx="0" presStyleCnt="7"/>
      <dgm:spPr/>
    </dgm:pt>
    <dgm:pt modelId="{D1F7D0B1-29C4-418C-BAC8-E43FA2A0E6EF}" type="pres">
      <dgm:prSet presAssocID="{841383CA-4FF0-448F-BAE9-D98540B03621}" presName="vert1" presStyleCnt="0"/>
      <dgm:spPr/>
    </dgm:pt>
    <dgm:pt modelId="{B5CF46F9-C5A4-46D2-90DB-8DC63E1BB5F1}" type="pres">
      <dgm:prSet presAssocID="{7C412B54-6842-456F-8A2B-4D95569123F8}" presName="thickLine" presStyleLbl="alignNode1" presStyleIdx="1" presStyleCnt="7"/>
      <dgm:spPr/>
    </dgm:pt>
    <dgm:pt modelId="{E075CA47-CC1B-4DAB-B588-6F70704F6FE0}" type="pres">
      <dgm:prSet presAssocID="{7C412B54-6842-456F-8A2B-4D95569123F8}" presName="horz1" presStyleCnt="0"/>
      <dgm:spPr/>
    </dgm:pt>
    <dgm:pt modelId="{27AAD914-D973-46F9-8C62-628479678384}" type="pres">
      <dgm:prSet presAssocID="{7C412B54-6842-456F-8A2B-4D95569123F8}" presName="tx1" presStyleLbl="revTx" presStyleIdx="1" presStyleCnt="7"/>
      <dgm:spPr/>
    </dgm:pt>
    <dgm:pt modelId="{80821F8E-9B39-44C8-A463-5BC0CF074AD2}" type="pres">
      <dgm:prSet presAssocID="{7C412B54-6842-456F-8A2B-4D95569123F8}" presName="vert1" presStyleCnt="0"/>
      <dgm:spPr/>
    </dgm:pt>
    <dgm:pt modelId="{726B0FC8-F063-4F18-890F-B1DFC15E8A9F}" type="pres">
      <dgm:prSet presAssocID="{7CBAB063-2BBA-4AD7-9E52-72E1A15425A8}" presName="thickLine" presStyleLbl="alignNode1" presStyleIdx="2" presStyleCnt="7"/>
      <dgm:spPr/>
    </dgm:pt>
    <dgm:pt modelId="{3B9AC371-15A0-4724-8017-AA05A65F6532}" type="pres">
      <dgm:prSet presAssocID="{7CBAB063-2BBA-4AD7-9E52-72E1A15425A8}" presName="horz1" presStyleCnt="0"/>
      <dgm:spPr/>
    </dgm:pt>
    <dgm:pt modelId="{C103830D-7099-4C73-A74A-01BEEBEACAE6}" type="pres">
      <dgm:prSet presAssocID="{7CBAB063-2BBA-4AD7-9E52-72E1A15425A8}" presName="tx1" presStyleLbl="revTx" presStyleIdx="2" presStyleCnt="7"/>
      <dgm:spPr/>
    </dgm:pt>
    <dgm:pt modelId="{7AA1BD68-637E-4BC0-98A9-1DB8F2E68F5B}" type="pres">
      <dgm:prSet presAssocID="{7CBAB063-2BBA-4AD7-9E52-72E1A15425A8}" presName="vert1" presStyleCnt="0"/>
      <dgm:spPr/>
    </dgm:pt>
    <dgm:pt modelId="{456D177B-5C4C-4783-8760-5AAA67A0AF04}" type="pres">
      <dgm:prSet presAssocID="{EA35DB4C-7CD2-45F1-919F-AB08959B435E}" presName="thickLine" presStyleLbl="alignNode1" presStyleIdx="3" presStyleCnt="7"/>
      <dgm:spPr/>
    </dgm:pt>
    <dgm:pt modelId="{4195D08C-DE97-4F3C-886E-08AA2B529040}" type="pres">
      <dgm:prSet presAssocID="{EA35DB4C-7CD2-45F1-919F-AB08959B435E}" presName="horz1" presStyleCnt="0"/>
      <dgm:spPr/>
    </dgm:pt>
    <dgm:pt modelId="{70436E4A-D4A3-4302-A4EA-03F6BE758B6B}" type="pres">
      <dgm:prSet presAssocID="{EA35DB4C-7CD2-45F1-919F-AB08959B435E}" presName="tx1" presStyleLbl="revTx" presStyleIdx="3" presStyleCnt="7"/>
      <dgm:spPr/>
    </dgm:pt>
    <dgm:pt modelId="{3C006A07-C633-4A01-A857-90B14E8FD863}" type="pres">
      <dgm:prSet presAssocID="{EA35DB4C-7CD2-45F1-919F-AB08959B435E}" presName="vert1" presStyleCnt="0"/>
      <dgm:spPr/>
    </dgm:pt>
    <dgm:pt modelId="{ED89D03C-1A36-40CD-B07C-D6577A4128BE}" type="pres">
      <dgm:prSet presAssocID="{94EAA857-6461-427F-A49A-02140045966D}" presName="thickLine" presStyleLbl="alignNode1" presStyleIdx="4" presStyleCnt="7"/>
      <dgm:spPr/>
    </dgm:pt>
    <dgm:pt modelId="{94760125-8211-454D-94C7-0234FEB68B1D}" type="pres">
      <dgm:prSet presAssocID="{94EAA857-6461-427F-A49A-02140045966D}" presName="horz1" presStyleCnt="0"/>
      <dgm:spPr/>
    </dgm:pt>
    <dgm:pt modelId="{5F49E9D2-17D7-44C5-B410-842412B27A5D}" type="pres">
      <dgm:prSet presAssocID="{94EAA857-6461-427F-A49A-02140045966D}" presName="tx1" presStyleLbl="revTx" presStyleIdx="4" presStyleCnt="7"/>
      <dgm:spPr/>
    </dgm:pt>
    <dgm:pt modelId="{AAAFA9C6-04C9-4AC2-86FC-2D20E55883FC}" type="pres">
      <dgm:prSet presAssocID="{94EAA857-6461-427F-A49A-02140045966D}" presName="vert1" presStyleCnt="0"/>
      <dgm:spPr/>
    </dgm:pt>
    <dgm:pt modelId="{5D759826-F3ED-42E1-87A9-BE930CCBB187}" type="pres">
      <dgm:prSet presAssocID="{A1EB98D2-99F7-414A-9E87-739E45520119}" presName="thickLine" presStyleLbl="alignNode1" presStyleIdx="5" presStyleCnt="7"/>
      <dgm:spPr/>
    </dgm:pt>
    <dgm:pt modelId="{EAEFDB4C-0539-45AA-B162-257A2FF79A5E}" type="pres">
      <dgm:prSet presAssocID="{A1EB98D2-99F7-414A-9E87-739E45520119}" presName="horz1" presStyleCnt="0"/>
      <dgm:spPr/>
    </dgm:pt>
    <dgm:pt modelId="{AEB29B82-10B9-41D9-8207-8058017BE01F}" type="pres">
      <dgm:prSet presAssocID="{A1EB98D2-99F7-414A-9E87-739E45520119}" presName="tx1" presStyleLbl="revTx" presStyleIdx="5" presStyleCnt="7"/>
      <dgm:spPr/>
    </dgm:pt>
    <dgm:pt modelId="{6AD6A668-9331-4498-A9F1-A6FAFB450FDB}" type="pres">
      <dgm:prSet presAssocID="{A1EB98D2-99F7-414A-9E87-739E45520119}" presName="vert1" presStyleCnt="0"/>
      <dgm:spPr/>
    </dgm:pt>
    <dgm:pt modelId="{E5A54386-9AD3-4576-838D-099EF5A71095}" type="pres">
      <dgm:prSet presAssocID="{F1E84070-1D48-49D1-BC7C-702639FEAD1E}" presName="thickLine" presStyleLbl="alignNode1" presStyleIdx="6" presStyleCnt="7"/>
      <dgm:spPr/>
    </dgm:pt>
    <dgm:pt modelId="{ECE4F849-0FC0-4845-A3E7-8D37D0A821DD}" type="pres">
      <dgm:prSet presAssocID="{F1E84070-1D48-49D1-BC7C-702639FEAD1E}" presName="horz1" presStyleCnt="0"/>
      <dgm:spPr/>
    </dgm:pt>
    <dgm:pt modelId="{F3355AA9-AE0B-4CAF-8EE2-9F3811BED778}" type="pres">
      <dgm:prSet presAssocID="{F1E84070-1D48-49D1-BC7C-702639FEAD1E}" presName="tx1" presStyleLbl="revTx" presStyleIdx="6" presStyleCnt="7"/>
      <dgm:spPr/>
    </dgm:pt>
    <dgm:pt modelId="{8153B03D-698A-458B-AE89-9682D9576423}" type="pres">
      <dgm:prSet presAssocID="{F1E84070-1D48-49D1-BC7C-702639FEAD1E}" presName="vert1" presStyleCnt="0"/>
      <dgm:spPr/>
    </dgm:pt>
  </dgm:ptLst>
  <dgm:cxnLst>
    <dgm:cxn modelId="{58DD6D33-5116-40C2-A439-A766AB02EB09}" srcId="{857C62BF-15C0-473D-89A5-D80426663091}" destId="{F1E84070-1D48-49D1-BC7C-702639FEAD1E}" srcOrd="6" destOrd="0" parTransId="{01D4407C-5FFD-42D8-B1B2-F9C934C16A98}" sibTransId="{EF5672B8-FF63-4EB3-8E6F-430B438026D6}"/>
    <dgm:cxn modelId="{4D5F813B-45BB-45B5-8F9E-6FF277B5152A}" type="presOf" srcId="{7CBAB063-2BBA-4AD7-9E52-72E1A15425A8}" destId="{C103830D-7099-4C73-A74A-01BEEBEACAE6}" srcOrd="0" destOrd="0" presId="urn:microsoft.com/office/officeart/2008/layout/LinedList"/>
    <dgm:cxn modelId="{947F7962-A779-4F46-A221-1BCE6AAB0963}" type="presOf" srcId="{7C412B54-6842-456F-8A2B-4D95569123F8}" destId="{27AAD914-D973-46F9-8C62-628479678384}" srcOrd="0" destOrd="0" presId="urn:microsoft.com/office/officeart/2008/layout/LinedList"/>
    <dgm:cxn modelId="{A85AFC45-E9DF-4D19-A899-5893D53F1BD0}" type="presOf" srcId="{857C62BF-15C0-473D-89A5-D80426663091}" destId="{3369F3F2-7FB7-401E-8842-2B5BDB65E055}" srcOrd="0" destOrd="0" presId="urn:microsoft.com/office/officeart/2008/layout/LinedList"/>
    <dgm:cxn modelId="{2CC44247-7DE9-40AB-8B01-9AA0C5300A20}" srcId="{857C62BF-15C0-473D-89A5-D80426663091}" destId="{841383CA-4FF0-448F-BAE9-D98540B03621}" srcOrd="0" destOrd="0" parTransId="{0D5B31D3-6CEC-4FB5-86CB-788D681DFBD8}" sibTransId="{9D03B233-6FA4-4B20-B37D-9AC88074B6F6}"/>
    <dgm:cxn modelId="{229BA647-54BA-4831-9257-8AD30B43029A}" type="presOf" srcId="{A1EB98D2-99F7-414A-9E87-739E45520119}" destId="{AEB29B82-10B9-41D9-8207-8058017BE01F}" srcOrd="0" destOrd="0" presId="urn:microsoft.com/office/officeart/2008/layout/LinedList"/>
    <dgm:cxn modelId="{C805CD4B-F2F4-4704-82E9-B07C0906C3DE}" type="presOf" srcId="{EA35DB4C-7CD2-45F1-919F-AB08959B435E}" destId="{70436E4A-D4A3-4302-A4EA-03F6BE758B6B}" srcOrd="0" destOrd="0" presId="urn:microsoft.com/office/officeart/2008/layout/LinedList"/>
    <dgm:cxn modelId="{EFCE1E52-20CC-4785-898F-6489DEAD1594}" type="presOf" srcId="{94EAA857-6461-427F-A49A-02140045966D}" destId="{5F49E9D2-17D7-44C5-B410-842412B27A5D}" srcOrd="0" destOrd="0" presId="urn:microsoft.com/office/officeart/2008/layout/LinedList"/>
    <dgm:cxn modelId="{37B022A0-02A7-4301-BFD3-C82A3089D299}" srcId="{857C62BF-15C0-473D-89A5-D80426663091}" destId="{A1EB98D2-99F7-414A-9E87-739E45520119}" srcOrd="5" destOrd="0" parTransId="{52741BFF-9DA0-4AD3-951A-7798DA170CBB}" sibTransId="{B29CAA68-0E81-4693-B493-BDDFEADA8CF8}"/>
    <dgm:cxn modelId="{886346AC-5EF4-4E91-9064-C690E9D7461C}" srcId="{857C62BF-15C0-473D-89A5-D80426663091}" destId="{94EAA857-6461-427F-A49A-02140045966D}" srcOrd="4" destOrd="0" parTransId="{87B5EC54-5CAE-4680-A27F-D67E36D6B290}" sibTransId="{926256D5-5949-412C-A79E-CE260D1E28F6}"/>
    <dgm:cxn modelId="{27731DB6-3055-4A9F-A1EF-FCB624F4671A}" type="presOf" srcId="{841383CA-4FF0-448F-BAE9-D98540B03621}" destId="{B604D2E5-3CF6-4D4E-BB42-C2AF52313A36}" srcOrd="0" destOrd="0" presId="urn:microsoft.com/office/officeart/2008/layout/LinedList"/>
    <dgm:cxn modelId="{806BF1C8-A7DF-476E-8549-66AD3A0BE14F}" type="presOf" srcId="{F1E84070-1D48-49D1-BC7C-702639FEAD1E}" destId="{F3355AA9-AE0B-4CAF-8EE2-9F3811BED778}" srcOrd="0" destOrd="0" presId="urn:microsoft.com/office/officeart/2008/layout/LinedList"/>
    <dgm:cxn modelId="{88DD7DD4-B6CC-425E-8B65-BBE9BB9C50D8}" srcId="{857C62BF-15C0-473D-89A5-D80426663091}" destId="{7CBAB063-2BBA-4AD7-9E52-72E1A15425A8}" srcOrd="2" destOrd="0" parTransId="{4EC3E49B-E381-4B3A-B031-DC418C5D1430}" sibTransId="{EFE5A688-3DDC-42A8-BC0E-CC0715A83B5A}"/>
    <dgm:cxn modelId="{EFAA10D7-9AC7-44E1-9B94-B427AA39AC06}" srcId="{857C62BF-15C0-473D-89A5-D80426663091}" destId="{EA35DB4C-7CD2-45F1-919F-AB08959B435E}" srcOrd="3" destOrd="0" parTransId="{060F540D-3B11-4FDE-A943-64B8C031C476}" sibTransId="{9BFEC16C-6377-4CC1-91A8-61C6399107A5}"/>
    <dgm:cxn modelId="{340947E6-6C15-4984-BA4E-809299F83405}" srcId="{857C62BF-15C0-473D-89A5-D80426663091}" destId="{7C412B54-6842-456F-8A2B-4D95569123F8}" srcOrd="1" destOrd="0" parTransId="{6D569A70-3A3B-4283-BB47-C274B37A67DF}" sibTransId="{BEDE8896-81AF-4647-9722-7EB43F7F9D4A}"/>
    <dgm:cxn modelId="{D7E9A4E3-31FC-44C1-BFD8-74D8E750F924}" type="presParOf" srcId="{3369F3F2-7FB7-401E-8842-2B5BDB65E055}" destId="{888CFAF9-E5EB-433F-85DC-D746CC3DCDD7}" srcOrd="0" destOrd="0" presId="urn:microsoft.com/office/officeart/2008/layout/LinedList"/>
    <dgm:cxn modelId="{919F8F53-D17B-41F2-A673-519DB9ACAAF9}" type="presParOf" srcId="{3369F3F2-7FB7-401E-8842-2B5BDB65E055}" destId="{1B49B10C-1E05-49ED-8E06-37EC5A68C4C9}" srcOrd="1" destOrd="0" presId="urn:microsoft.com/office/officeart/2008/layout/LinedList"/>
    <dgm:cxn modelId="{832A0379-C9C5-432C-B682-4B3849DF2D83}" type="presParOf" srcId="{1B49B10C-1E05-49ED-8E06-37EC5A68C4C9}" destId="{B604D2E5-3CF6-4D4E-BB42-C2AF52313A36}" srcOrd="0" destOrd="0" presId="urn:microsoft.com/office/officeart/2008/layout/LinedList"/>
    <dgm:cxn modelId="{5FF5CD9F-DA86-497E-8480-E22139117EF8}" type="presParOf" srcId="{1B49B10C-1E05-49ED-8E06-37EC5A68C4C9}" destId="{D1F7D0B1-29C4-418C-BAC8-E43FA2A0E6EF}" srcOrd="1" destOrd="0" presId="urn:microsoft.com/office/officeart/2008/layout/LinedList"/>
    <dgm:cxn modelId="{AD5AD01B-29AC-4972-9E0C-6A3ED034EB8D}" type="presParOf" srcId="{3369F3F2-7FB7-401E-8842-2B5BDB65E055}" destId="{B5CF46F9-C5A4-46D2-90DB-8DC63E1BB5F1}" srcOrd="2" destOrd="0" presId="urn:microsoft.com/office/officeart/2008/layout/LinedList"/>
    <dgm:cxn modelId="{0BC74349-A664-400D-9236-860BD5CE438F}" type="presParOf" srcId="{3369F3F2-7FB7-401E-8842-2B5BDB65E055}" destId="{E075CA47-CC1B-4DAB-B588-6F70704F6FE0}" srcOrd="3" destOrd="0" presId="urn:microsoft.com/office/officeart/2008/layout/LinedList"/>
    <dgm:cxn modelId="{4EC6E4DD-5284-4274-ABD2-282F613A4CB4}" type="presParOf" srcId="{E075CA47-CC1B-4DAB-B588-6F70704F6FE0}" destId="{27AAD914-D973-46F9-8C62-628479678384}" srcOrd="0" destOrd="0" presId="urn:microsoft.com/office/officeart/2008/layout/LinedList"/>
    <dgm:cxn modelId="{B125F6FE-9C03-4C33-B66A-3BE042CB2216}" type="presParOf" srcId="{E075CA47-CC1B-4DAB-B588-6F70704F6FE0}" destId="{80821F8E-9B39-44C8-A463-5BC0CF074AD2}" srcOrd="1" destOrd="0" presId="urn:microsoft.com/office/officeart/2008/layout/LinedList"/>
    <dgm:cxn modelId="{9DFFE84E-2BB9-4B94-A54B-B66D2EDEE25C}" type="presParOf" srcId="{3369F3F2-7FB7-401E-8842-2B5BDB65E055}" destId="{726B0FC8-F063-4F18-890F-B1DFC15E8A9F}" srcOrd="4" destOrd="0" presId="urn:microsoft.com/office/officeart/2008/layout/LinedList"/>
    <dgm:cxn modelId="{3E14297F-AF5A-4878-BF89-FAA2644D8D49}" type="presParOf" srcId="{3369F3F2-7FB7-401E-8842-2B5BDB65E055}" destId="{3B9AC371-15A0-4724-8017-AA05A65F6532}" srcOrd="5" destOrd="0" presId="urn:microsoft.com/office/officeart/2008/layout/LinedList"/>
    <dgm:cxn modelId="{952A1D62-0227-4ACD-AD62-AEC0EBA2B029}" type="presParOf" srcId="{3B9AC371-15A0-4724-8017-AA05A65F6532}" destId="{C103830D-7099-4C73-A74A-01BEEBEACAE6}" srcOrd="0" destOrd="0" presId="urn:microsoft.com/office/officeart/2008/layout/LinedList"/>
    <dgm:cxn modelId="{4A0B67B3-D2B6-4BDA-9B3F-A7DB77902806}" type="presParOf" srcId="{3B9AC371-15A0-4724-8017-AA05A65F6532}" destId="{7AA1BD68-637E-4BC0-98A9-1DB8F2E68F5B}" srcOrd="1" destOrd="0" presId="urn:microsoft.com/office/officeart/2008/layout/LinedList"/>
    <dgm:cxn modelId="{66CBE3FE-0199-4237-9FC2-737CDF04B7DB}" type="presParOf" srcId="{3369F3F2-7FB7-401E-8842-2B5BDB65E055}" destId="{456D177B-5C4C-4783-8760-5AAA67A0AF04}" srcOrd="6" destOrd="0" presId="urn:microsoft.com/office/officeart/2008/layout/LinedList"/>
    <dgm:cxn modelId="{5B110E26-574B-4E4F-B3F1-07BE91EECC7B}" type="presParOf" srcId="{3369F3F2-7FB7-401E-8842-2B5BDB65E055}" destId="{4195D08C-DE97-4F3C-886E-08AA2B529040}" srcOrd="7" destOrd="0" presId="urn:microsoft.com/office/officeart/2008/layout/LinedList"/>
    <dgm:cxn modelId="{DCC32AC6-CD0C-429C-BBCF-8E367CFF3EB1}" type="presParOf" srcId="{4195D08C-DE97-4F3C-886E-08AA2B529040}" destId="{70436E4A-D4A3-4302-A4EA-03F6BE758B6B}" srcOrd="0" destOrd="0" presId="urn:microsoft.com/office/officeart/2008/layout/LinedList"/>
    <dgm:cxn modelId="{488218BC-05CC-436B-B9F0-55AA2B55BD86}" type="presParOf" srcId="{4195D08C-DE97-4F3C-886E-08AA2B529040}" destId="{3C006A07-C633-4A01-A857-90B14E8FD863}" srcOrd="1" destOrd="0" presId="urn:microsoft.com/office/officeart/2008/layout/LinedList"/>
    <dgm:cxn modelId="{AA640075-A6A4-4E64-BE30-63ECE50495EC}" type="presParOf" srcId="{3369F3F2-7FB7-401E-8842-2B5BDB65E055}" destId="{ED89D03C-1A36-40CD-B07C-D6577A4128BE}" srcOrd="8" destOrd="0" presId="urn:microsoft.com/office/officeart/2008/layout/LinedList"/>
    <dgm:cxn modelId="{1B0BEC4A-46E6-4B54-88BD-D6165374F97C}" type="presParOf" srcId="{3369F3F2-7FB7-401E-8842-2B5BDB65E055}" destId="{94760125-8211-454D-94C7-0234FEB68B1D}" srcOrd="9" destOrd="0" presId="urn:microsoft.com/office/officeart/2008/layout/LinedList"/>
    <dgm:cxn modelId="{995D896A-157D-4553-BD53-1BFECFD2DB7B}" type="presParOf" srcId="{94760125-8211-454D-94C7-0234FEB68B1D}" destId="{5F49E9D2-17D7-44C5-B410-842412B27A5D}" srcOrd="0" destOrd="0" presId="urn:microsoft.com/office/officeart/2008/layout/LinedList"/>
    <dgm:cxn modelId="{71F1037E-8B4F-4627-B608-BEF493A45609}" type="presParOf" srcId="{94760125-8211-454D-94C7-0234FEB68B1D}" destId="{AAAFA9C6-04C9-4AC2-86FC-2D20E55883FC}" srcOrd="1" destOrd="0" presId="urn:microsoft.com/office/officeart/2008/layout/LinedList"/>
    <dgm:cxn modelId="{26AE63C3-9E69-4C24-B9E9-65DD72456906}" type="presParOf" srcId="{3369F3F2-7FB7-401E-8842-2B5BDB65E055}" destId="{5D759826-F3ED-42E1-87A9-BE930CCBB187}" srcOrd="10" destOrd="0" presId="urn:microsoft.com/office/officeart/2008/layout/LinedList"/>
    <dgm:cxn modelId="{52FEDDDD-79C1-4DC3-BC70-C532CE8360D0}" type="presParOf" srcId="{3369F3F2-7FB7-401E-8842-2B5BDB65E055}" destId="{EAEFDB4C-0539-45AA-B162-257A2FF79A5E}" srcOrd="11" destOrd="0" presId="urn:microsoft.com/office/officeart/2008/layout/LinedList"/>
    <dgm:cxn modelId="{E8A3840D-D781-41D9-B245-94C2F022D914}" type="presParOf" srcId="{EAEFDB4C-0539-45AA-B162-257A2FF79A5E}" destId="{AEB29B82-10B9-41D9-8207-8058017BE01F}" srcOrd="0" destOrd="0" presId="urn:microsoft.com/office/officeart/2008/layout/LinedList"/>
    <dgm:cxn modelId="{4BB3FD0C-7F8F-4D2D-AAB9-B2A2B13FEA17}" type="presParOf" srcId="{EAEFDB4C-0539-45AA-B162-257A2FF79A5E}" destId="{6AD6A668-9331-4498-A9F1-A6FAFB450FDB}" srcOrd="1" destOrd="0" presId="urn:microsoft.com/office/officeart/2008/layout/LinedList"/>
    <dgm:cxn modelId="{43791B62-5D67-47D5-8B58-DBFD17C865D8}" type="presParOf" srcId="{3369F3F2-7FB7-401E-8842-2B5BDB65E055}" destId="{E5A54386-9AD3-4576-838D-099EF5A71095}" srcOrd="12" destOrd="0" presId="urn:microsoft.com/office/officeart/2008/layout/LinedList"/>
    <dgm:cxn modelId="{02C7C7BC-6659-49E3-950E-48E10D71D156}" type="presParOf" srcId="{3369F3F2-7FB7-401E-8842-2B5BDB65E055}" destId="{ECE4F849-0FC0-4845-A3E7-8D37D0A821DD}" srcOrd="13" destOrd="0" presId="urn:microsoft.com/office/officeart/2008/layout/LinedList"/>
    <dgm:cxn modelId="{349BC802-8B69-4D09-95D0-599F202A57E7}" type="presParOf" srcId="{ECE4F849-0FC0-4845-A3E7-8D37D0A821DD}" destId="{F3355AA9-AE0B-4CAF-8EE2-9F3811BED778}" srcOrd="0" destOrd="0" presId="urn:microsoft.com/office/officeart/2008/layout/LinedList"/>
    <dgm:cxn modelId="{43CFFC87-CB44-41B0-A475-2494D35963D4}" type="presParOf" srcId="{ECE4F849-0FC0-4845-A3E7-8D37D0A821DD}" destId="{8153B03D-698A-458B-AE89-9682D957642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8CFAF9-E5EB-433F-85DC-D746CC3DCDD7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04D2E5-3CF6-4D4E-BB42-C2AF52313A36}">
      <dsp:nvSpPr>
        <dsp:cNvPr id="0" name=""/>
        <dsp:cNvSpPr/>
      </dsp:nvSpPr>
      <dsp:spPr>
        <a:xfrm>
          <a:off x="0" y="675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Pupils can partition 2-digit numbers in different ways. e.g. 23 = 20 + 3, 23 = 10 + 13 </a:t>
          </a:r>
          <a:endParaRPr lang="en-US" sz="2200" kern="1200"/>
        </a:p>
      </dsp:txBody>
      <dsp:txXfrm>
        <a:off x="0" y="675"/>
        <a:ext cx="6900512" cy="790684"/>
      </dsp:txXfrm>
    </dsp:sp>
    <dsp:sp modelId="{B5CF46F9-C5A4-46D2-90DB-8DC63E1BB5F1}">
      <dsp:nvSpPr>
        <dsp:cNvPr id="0" name=""/>
        <dsp:cNvSpPr/>
      </dsp:nvSpPr>
      <dsp:spPr>
        <a:xfrm>
          <a:off x="0" y="791359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AAD914-D973-46F9-8C62-628479678384}">
      <dsp:nvSpPr>
        <dsp:cNvPr id="0" name=""/>
        <dsp:cNvSpPr/>
      </dsp:nvSpPr>
      <dsp:spPr>
        <a:xfrm>
          <a:off x="0" y="791359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Recall addition and subtraction facts within 20</a:t>
          </a:r>
          <a:endParaRPr lang="en-US" sz="2200" kern="1200"/>
        </a:p>
      </dsp:txBody>
      <dsp:txXfrm>
        <a:off x="0" y="791359"/>
        <a:ext cx="6900512" cy="790684"/>
      </dsp:txXfrm>
    </dsp:sp>
    <dsp:sp modelId="{726B0FC8-F063-4F18-890F-B1DFC15E8A9F}">
      <dsp:nvSpPr>
        <dsp:cNvPr id="0" name=""/>
        <dsp:cNvSpPr/>
      </dsp:nvSpPr>
      <dsp:spPr>
        <a:xfrm>
          <a:off x="0" y="1582044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03830D-7099-4C73-A74A-01BEEBEACAE6}">
      <dsp:nvSpPr>
        <dsp:cNvPr id="0" name=""/>
        <dsp:cNvSpPr/>
      </dsp:nvSpPr>
      <dsp:spPr>
        <a:xfrm>
          <a:off x="0" y="1582044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Adding and subtracting 2 digit numbers</a:t>
          </a:r>
          <a:endParaRPr lang="en-US" sz="2200" kern="1200"/>
        </a:p>
      </dsp:txBody>
      <dsp:txXfrm>
        <a:off x="0" y="1582044"/>
        <a:ext cx="6900512" cy="790684"/>
      </dsp:txXfrm>
    </dsp:sp>
    <dsp:sp modelId="{456D177B-5C4C-4783-8760-5AAA67A0AF04}">
      <dsp:nvSpPr>
        <dsp:cNvPr id="0" name=""/>
        <dsp:cNvSpPr/>
      </dsp:nvSpPr>
      <dsp:spPr>
        <a:xfrm>
          <a:off x="0" y="2372728"/>
          <a:ext cx="690051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436E4A-D4A3-4302-A4EA-03F6BE758B6B}">
      <dsp:nvSpPr>
        <dsp:cNvPr id="0" name=""/>
        <dsp:cNvSpPr/>
      </dsp:nvSpPr>
      <dsp:spPr>
        <a:xfrm>
          <a:off x="0" y="2372728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Recall division and multiplication facts for 2, 5 and 10 times table </a:t>
          </a:r>
          <a:endParaRPr lang="en-US" sz="2200" kern="1200"/>
        </a:p>
      </dsp:txBody>
      <dsp:txXfrm>
        <a:off x="0" y="2372728"/>
        <a:ext cx="6900512" cy="790684"/>
      </dsp:txXfrm>
    </dsp:sp>
    <dsp:sp modelId="{ED89D03C-1A36-40CD-B07C-D6577A4128BE}">
      <dsp:nvSpPr>
        <dsp:cNvPr id="0" name=""/>
        <dsp:cNvSpPr/>
      </dsp:nvSpPr>
      <dsp:spPr>
        <a:xfrm>
          <a:off x="0" y="3163412"/>
          <a:ext cx="6900512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49E9D2-17D7-44C5-B410-842412B27A5D}">
      <dsp:nvSpPr>
        <dsp:cNvPr id="0" name=""/>
        <dsp:cNvSpPr/>
      </dsp:nvSpPr>
      <dsp:spPr>
        <a:xfrm>
          <a:off x="0" y="3163412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Use different coins to make the same amount (make 50p in different ways). </a:t>
          </a:r>
          <a:endParaRPr lang="en-US" sz="2200" kern="1200"/>
        </a:p>
      </dsp:txBody>
      <dsp:txXfrm>
        <a:off x="0" y="3163412"/>
        <a:ext cx="6900512" cy="790684"/>
      </dsp:txXfrm>
    </dsp:sp>
    <dsp:sp modelId="{5D759826-F3ED-42E1-87A9-BE930CCBB187}">
      <dsp:nvSpPr>
        <dsp:cNvPr id="0" name=""/>
        <dsp:cNvSpPr/>
      </dsp:nvSpPr>
      <dsp:spPr>
        <a:xfrm>
          <a:off x="0" y="3954096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B29B82-10B9-41D9-8207-8058017BE01F}">
      <dsp:nvSpPr>
        <dsp:cNvPr id="0" name=""/>
        <dsp:cNvSpPr/>
      </dsp:nvSpPr>
      <dsp:spPr>
        <a:xfrm>
          <a:off x="0" y="3954096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Tell the time on a clock to the nearest 15 minutes. </a:t>
          </a:r>
          <a:endParaRPr lang="en-US" sz="2200" kern="1200"/>
        </a:p>
      </dsp:txBody>
      <dsp:txXfrm>
        <a:off x="0" y="3954096"/>
        <a:ext cx="6900512" cy="790684"/>
      </dsp:txXfrm>
    </dsp:sp>
    <dsp:sp modelId="{E5A54386-9AD3-4576-838D-099EF5A71095}">
      <dsp:nvSpPr>
        <dsp:cNvPr id="0" name=""/>
        <dsp:cNvSpPr/>
      </dsp:nvSpPr>
      <dsp:spPr>
        <a:xfrm>
          <a:off x="0" y="4744781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355AA9-AE0B-4CAF-8EE2-9F3811BED778}">
      <dsp:nvSpPr>
        <dsp:cNvPr id="0" name=""/>
        <dsp:cNvSpPr/>
      </dsp:nvSpPr>
      <dsp:spPr>
        <a:xfrm>
          <a:off x="0" y="4744781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Identify ½, 1/3, ¼, 2/4 and ¾ of a number or shape and know that all parts must be equal   </a:t>
          </a:r>
          <a:endParaRPr lang="en-US" sz="2200" kern="1200"/>
        </a:p>
      </dsp:txBody>
      <dsp:txXfrm>
        <a:off x="0" y="4744781"/>
        <a:ext cx="6900512" cy="790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5E00A-1A29-4AAB-B8BE-C9FE555EA4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F38000-90F8-4BF4-8F3A-7C3630C28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A5456-5174-49AC-BFB4-A38C11CC5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253F0-5ED4-4E34-8A4C-E5E8C3725403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5916B-0725-4E39-9205-BF3F1DE26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EC741-805D-4762-AA2C-7DA4FA058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A235-B90C-4643-97EC-2BCB820753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08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8E80C-A516-4B0B-90FE-912E5A0DF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9D9AC-81EE-46A3-80D5-1C8379883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B8B80-8FFC-4930-84AE-9D554B90D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253F0-5ED4-4E34-8A4C-E5E8C3725403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EEEDE-786D-41D2-80CF-3806354FC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A3BCFF-174F-4EC3-A747-14B27FC60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A235-B90C-4643-97EC-2BCB820753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075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2D22B-7FF1-4638-B940-34B762979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564A1-CDC0-436D-AFD1-D42E076FE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7067B-5CAA-435A-8B77-892D1AB34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253F0-5ED4-4E34-8A4C-E5E8C3725403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98CC3-6349-437D-B948-90E813660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928A6-87EE-41DE-870D-C71D02CBF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A235-B90C-4643-97EC-2BCB820753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34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39297-86A3-4C43-88CF-BC320C359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84C94-11AD-4228-8644-12D95F2D64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0CB5D2-EACF-4CB5-9D9D-AEA548889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10AE65-B58F-4D86-A3BE-605B1CD99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253F0-5ED4-4E34-8A4C-E5E8C3725403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BB3AF-C08A-4265-B924-CC7C03978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9D7B64-549D-4DD4-BC89-E45E70E02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A235-B90C-4643-97EC-2BCB820753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208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F25B8-16B9-4BEC-9D71-433D61D40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1CE221-0D47-4656-BB41-B9EE206CB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41B7B8-4C26-4EE8-B10F-78FB1A41A8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3EEDFA-3CF3-45B7-B7D8-FD4C221353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C62AC3-D9A4-4EAE-A883-79F23A94D9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ED43BA-49D3-4D7A-ACA8-F6CC9F097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253F0-5ED4-4E34-8A4C-E5E8C3725403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1D93C3-0180-4F8A-9FF1-B3EA91F46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B2CD23-CD3A-4DB3-8AC0-A3B91E94C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A235-B90C-4643-97EC-2BCB820753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346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6345F-CBDF-487A-BE96-1BE71128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7C3E66-A121-4EE5-9C90-0792FBB35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253F0-5ED4-4E34-8A4C-E5E8C3725403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65D2B-EF89-403D-B959-37FC2D4B4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88569B-900C-4625-8099-B3A70D0C2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A235-B90C-4643-97EC-2BCB820753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367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5F6870-3322-47CB-B6F7-0FE2F7566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253F0-5ED4-4E34-8A4C-E5E8C3725403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01729D-79D0-436B-B2B6-6B6DDC1D1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3B99B9-0195-439F-8270-16DFDA2FA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A235-B90C-4643-97EC-2BCB820753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493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4B684-A7E8-47E6-90EA-761F30253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C19C5-370C-4B5E-B321-CBBEF1DD5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0EAB19-ACA9-4A23-B812-EB50EF59F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A148D7-0D43-4345-BDB7-4F1B001CE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253F0-5ED4-4E34-8A4C-E5E8C3725403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5A79B-B679-4CFA-A136-5BAFE7662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4B1C46-AA70-43EA-8806-8E234DF40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A235-B90C-4643-97EC-2BCB820753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295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9E70C-9059-4400-83F7-BF03EBA8D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335CAA-8189-4202-928E-14B2147B9B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BAA4A-0E54-4888-9D24-08389C27E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2E9B4F-9726-4DA4-BEA6-50507EA2E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253F0-5ED4-4E34-8A4C-E5E8C3725403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A5D6E-3D36-4213-83DC-FB00A0695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B7C54C-664A-492F-BC55-1068FD363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A235-B90C-4643-97EC-2BCB820753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294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9B4C5-B72D-4CF1-A397-97A9F31A1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179DD7-7BF6-4DD1-AF67-FFD05E987C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87E1B0-FFE0-4CF5-8367-567812F0A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253F0-5ED4-4E34-8A4C-E5E8C3725403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F0879-438A-429A-90B8-A7D64A1F9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1026C-7EE9-484D-BA3F-4C5A624DF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A235-B90C-4643-97EC-2BCB820753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18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E92B2E-DF28-4820-A2FB-BC9DFD36BE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34A3E7-89A5-41A7-B92C-A528A44268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8556F-6CC9-4CF2-90DC-0A49BD02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253F0-5ED4-4E34-8A4C-E5E8C3725403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73A92-AA40-404C-99C1-067200752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5E5D8-FC88-4AB9-8B48-AC3D56180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BA235-B90C-4643-97EC-2BCB820753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408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2AFE08-19B4-4E9C-82FE-A08033801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5C316D-5B85-414F-8230-7524E6258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0B89C-7FF2-465C-965F-FA8342E654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253F0-5ED4-4E34-8A4C-E5E8C3725403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8ECE9-097E-4662-B536-D2125BEB35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59F23B-795E-482F-A1C9-08812F6218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BA235-B90C-4643-97EC-2BCB820753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595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1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rawpixel.com/search/magpie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awpixel.com/search/magpies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2.1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.jpeg"/><Relationship Id="rId4" Type="http://schemas.openxmlformats.org/officeDocument/2006/relationships/image" Target="../media/image5.jpe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8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1684" y="170412"/>
            <a:ext cx="10178934" cy="1328730"/>
          </a:xfrm>
        </p:spPr>
        <p:txBody>
          <a:bodyPr>
            <a:normAutofit/>
          </a:bodyPr>
          <a:lstStyle/>
          <a:p>
            <a:r>
              <a:rPr lang="en-GB" sz="5200"/>
              <a:t>Welcome to Year 2 </a:t>
            </a:r>
          </a:p>
        </p:txBody>
      </p:sp>
      <p:pic>
        <p:nvPicPr>
          <p:cNvPr id="6" name="Picture 5" descr="Mourning dove sketch with mixed media berries">
            <a:extLst>
              <a:ext uri="{FF2B5EF4-FFF2-40B4-BE49-F238E27FC236}">
                <a16:creationId xmlns:a16="http://schemas.microsoft.com/office/drawing/2014/main" id="{FC5C28B9-71D0-70E1-7D0E-407A3F26F4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143" r="-2" b="16141"/>
          <a:stretch>
            <a:fillRect/>
          </a:stretch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4" name="Picture 3" descr="A bird sitting on a branch&#10;&#10;AI-generated content may be incorrect.">
            <a:extLst>
              <a:ext uri="{FF2B5EF4-FFF2-40B4-BE49-F238E27FC236}">
                <a16:creationId xmlns:a16="http://schemas.microsoft.com/office/drawing/2014/main" id="{B97757EB-4D98-54EF-BC36-84AF60548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430" b="3"/>
          <a:stretch>
            <a:fillRect/>
          </a:stretch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968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the most important thing you can do to help your child flourish?</a:t>
            </a:r>
          </a:p>
        </p:txBody>
      </p:sp>
      <p:sp>
        <p:nvSpPr>
          <p:cNvPr id="6" name="Cloud 5"/>
          <p:cNvSpPr/>
          <p:nvPr/>
        </p:nvSpPr>
        <p:spPr>
          <a:xfrm>
            <a:off x="461555" y="2192381"/>
            <a:ext cx="2442754" cy="1267097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Attend school </a:t>
            </a:r>
            <a:r>
              <a:rPr lang="en-GB" b="1" dirty="0"/>
              <a:t>every day</a:t>
            </a:r>
          </a:p>
        </p:txBody>
      </p:sp>
      <p:sp>
        <p:nvSpPr>
          <p:cNvPr id="7" name="Cloud 6"/>
          <p:cNvSpPr/>
          <p:nvPr/>
        </p:nvSpPr>
        <p:spPr>
          <a:xfrm>
            <a:off x="8421188" y="3119837"/>
            <a:ext cx="3196045" cy="1480457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A good bedtime routine and good night’s sleep</a:t>
            </a:r>
            <a:endParaRPr lang="en-GB" b="1" dirty="0"/>
          </a:p>
        </p:txBody>
      </p:sp>
      <p:sp>
        <p:nvSpPr>
          <p:cNvPr id="8" name="Cloud 7"/>
          <p:cNvSpPr/>
          <p:nvPr/>
        </p:nvSpPr>
        <p:spPr>
          <a:xfrm>
            <a:off x="4846319" y="3209098"/>
            <a:ext cx="2442754" cy="1267097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Read with your child daily</a:t>
            </a:r>
            <a:endParaRPr lang="en-GB" b="1" dirty="0"/>
          </a:p>
        </p:txBody>
      </p:sp>
      <p:sp>
        <p:nvSpPr>
          <p:cNvPr id="9" name="Cloud 8"/>
          <p:cNvSpPr/>
          <p:nvPr/>
        </p:nvSpPr>
        <p:spPr>
          <a:xfrm>
            <a:off x="461554" y="3794747"/>
            <a:ext cx="3405051" cy="1900659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Support your child to develop healthy eating. Introduce your child to cooking</a:t>
            </a:r>
            <a:endParaRPr lang="en-GB" b="1" dirty="0"/>
          </a:p>
        </p:txBody>
      </p:sp>
      <p:sp>
        <p:nvSpPr>
          <p:cNvPr id="10" name="Cloud 9"/>
          <p:cNvSpPr/>
          <p:nvPr/>
        </p:nvSpPr>
        <p:spPr>
          <a:xfrm>
            <a:off x="7950926" y="4831075"/>
            <a:ext cx="2442754" cy="1267097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Keep active – lots of trips to the park</a:t>
            </a:r>
            <a:endParaRPr lang="en-GB" b="1" dirty="0"/>
          </a:p>
        </p:txBody>
      </p:sp>
      <p:sp>
        <p:nvSpPr>
          <p:cNvPr id="11" name="Cloud 10"/>
          <p:cNvSpPr/>
          <p:nvPr/>
        </p:nvSpPr>
        <p:spPr>
          <a:xfrm>
            <a:off x="4204062" y="4676498"/>
            <a:ext cx="3085011" cy="1576253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Set limits on screen time and use parent controls</a:t>
            </a:r>
            <a:endParaRPr lang="en-GB" b="1" dirty="0"/>
          </a:p>
        </p:txBody>
      </p:sp>
      <p:sp>
        <p:nvSpPr>
          <p:cNvPr id="12" name="Cloud 11"/>
          <p:cNvSpPr/>
          <p:nvPr/>
        </p:nvSpPr>
        <p:spPr>
          <a:xfrm>
            <a:off x="3472543" y="1915885"/>
            <a:ext cx="2442754" cy="1267097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Play board games and do jigsaws</a:t>
            </a:r>
            <a:endParaRPr lang="en-GB" b="1" dirty="0"/>
          </a:p>
        </p:txBody>
      </p:sp>
      <p:sp>
        <p:nvSpPr>
          <p:cNvPr id="13" name="Cloud 12"/>
          <p:cNvSpPr/>
          <p:nvPr/>
        </p:nvSpPr>
        <p:spPr>
          <a:xfrm>
            <a:off x="7047412" y="1862543"/>
            <a:ext cx="2442754" cy="1267097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Talk </a:t>
            </a:r>
          </a:p>
        </p:txBody>
      </p:sp>
    </p:spTree>
    <p:extLst>
      <p:ext uri="{BB962C8B-B14F-4D97-AF65-F5344CB8AC3E}">
        <p14:creationId xmlns:p14="http://schemas.microsoft.com/office/powerpoint/2010/main" val="427501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7A46C4-77F3-4017-81F5-8B5E1682FB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8940" y="1355379"/>
            <a:ext cx="5943600" cy="2061530"/>
          </a:xfrm>
        </p:spPr>
        <p:txBody>
          <a:bodyPr>
            <a:normAutofit/>
          </a:bodyPr>
          <a:lstStyle/>
          <a:p>
            <a:pPr algn="l"/>
            <a:br>
              <a:rPr lang="en-GB" sz="3200" dirty="0"/>
            </a:br>
            <a:endParaRPr lang="en-GB" sz="3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D2A6A6-DF04-4395-8695-D4DF22747915}"/>
              </a:ext>
            </a:extLst>
          </p:cNvPr>
          <p:cNvSpPr/>
          <p:nvPr/>
        </p:nvSpPr>
        <p:spPr>
          <a:xfrm>
            <a:off x="2678833" y="-18539"/>
            <a:ext cx="723965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3200" b="1" dirty="0">
                <a:ln w="9525">
                  <a:solidFill>
                    <a:schemeClr val="bg1"/>
                  </a:solidFill>
                  <a:prstDash val="solid"/>
                </a:ln>
                <a:latin typeface="Century Gothic"/>
              </a:rPr>
              <a:t>Year 2</a:t>
            </a:r>
            <a:r>
              <a:rPr lang="en-GB" sz="3200" b="1" cap="none" spc="0" dirty="0">
                <a:ln w="9525">
                  <a:solidFill>
                    <a:schemeClr val="bg1"/>
                  </a:solidFill>
                  <a:prstDash val="solid"/>
                </a:ln>
                <a:latin typeface="Century Gothic"/>
              </a:rPr>
              <a:t>!   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40E9E0-4284-497D-888C-575271875007}"/>
              </a:ext>
            </a:extLst>
          </p:cNvPr>
          <p:cNvSpPr txBox="1"/>
          <p:nvPr/>
        </p:nvSpPr>
        <p:spPr>
          <a:xfrm>
            <a:off x="6400800" y="4359069"/>
            <a:ext cx="562960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To prepare for Year 2 you should bring: </a:t>
            </a:r>
          </a:p>
          <a:p>
            <a:pPr marL="285750" lvl="0" indent="-285750"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entury Gothic" panose="020B0502020202020204" pitchFamily="34" charset="0"/>
                <a:ea typeface="Comic Sans MS"/>
                <a:cs typeface="Comic Sans MS"/>
                <a:sym typeface="Comic Sans MS"/>
              </a:rPr>
              <a:t>A labelled water bottle.</a:t>
            </a:r>
          </a:p>
          <a:p>
            <a:pPr marL="285750" lvl="0" indent="-285750"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entury Gothic" panose="020B0502020202020204" pitchFamily="34" charset="0"/>
                <a:sym typeface="Comic Sans MS"/>
              </a:rPr>
              <a:t>A school book bag as we don’t have much space for big rucksacks!</a:t>
            </a:r>
          </a:p>
          <a:p>
            <a:pPr marL="285750" lvl="0" indent="-285750"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entury Gothic" panose="020B0502020202020204" pitchFamily="34" charset="0"/>
                <a:sym typeface="Comic Sans MS"/>
              </a:rPr>
              <a:t>PE kit on PE days.</a:t>
            </a:r>
            <a:endParaRPr lang="en-US" dirty="0">
              <a:latin typeface="Century Gothic" panose="020B0502020202020204" pitchFamily="34" charset="0"/>
            </a:endParaRPr>
          </a:p>
          <a:p>
            <a:pPr marL="285750" lvl="0" indent="-184150">
              <a:buClr>
                <a:schemeClr val="dk1"/>
              </a:buClr>
              <a:buSzPts val="1600"/>
            </a:pPr>
            <a:endParaRPr lang="en-US" dirty="0">
              <a:solidFill>
                <a:schemeClr val="dk1"/>
              </a:solidFill>
              <a:latin typeface="Century Gothic" panose="020B0502020202020204" pitchFamily="34" charset="0"/>
              <a:ea typeface="Comic Sans MS"/>
              <a:cs typeface="Comic Sans MS"/>
              <a:sym typeface="Comic Sans MS"/>
            </a:endParaRPr>
          </a:p>
          <a:p>
            <a:pPr lvl="0"/>
            <a:r>
              <a:rPr lang="en-US" dirty="0">
                <a:solidFill>
                  <a:srgbClr val="C55A11"/>
                </a:solidFill>
                <a:latin typeface="Century Gothic" panose="020B0502020202020204" pitchFamily="34" charset="0"/>
                <a:ea typeface="Comic Sans MS"/>
                <a:cs typeface="Comic Sans MS"/>
                <a:sym typeface="Comic Sans MS"/>
              </a:rPr>
              <a:t>And finally, please make sure </a:t>
            </a:r>
            <a:r>
              <a:rPr lang="en-US" u="sng" dirty="0">
                <a:solidFill>
                  <a:srgbClr val="C55A11"/>
                </a:solidFill>
                <a:latin typeface="Century Gothic" panose="020B0502020202020204" pitchFamily="34" charset="0"/>
                <a:ea typeface="Comic Sans MS"/>
                <a:cs typeface="Comic Sans MS"/>
                <a:sym typeface="Comic Sans MS"/>
              </a:rPr>
              <a:t>all</a:t>
            </a:r>
            <a:r>
              <a:rPr lang="en-US" dirty="0">
                <a:solidFill>
                  <a:srgbClr val="C55A11"/>
                </a:solidFill>
                <a:latin typeface="Century Gothic" panose="020B0502020202020204" pitchFamily="34" charset="0"/>
                <a:ea typeface="Comic Sans MS"/>
                <a:cs typeface="Comic Sans MS"/>
                <a:sym typeface="Comic Sans MS"/>
              </a:rPr>
              <a:t> of your uniform is labelled!!</a:t>
            </a:r>
            <a:endParaRPr lang="en-US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204CF5-5440-4BD5-9593-29D2D769EE5C}"/>
              </a:ext>
            </a:extLst>
          </p:cNvPr>
          <p:cNvSpPr/>
          <p:nvPr/>
        </p:nvSpPr>
        <p:spPr>
          <a:xfrm>
            <a:off x="6282453" y="4317674"/>
            <a:ext cx="5730649" cy="246095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EB5B721-99C4-45A7-BD1A-9C0B628E1BDD}"/>
              </a:ext>
            </a:extLst>
          </p:cNvPr>
          <p:cNvSpPr/>
          <p:nvPr/>
        </p:nvSpPr>
        <p:spPr>
          <a:xfrm>
            <a:off x="219175" y="4006762"/>
            <a:ext cx="5723860" cy="2802292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02FFF77-AB22-4C0D-9327-B6F8970E72AA}"/>
              </a:ext>
            </a:extLst>
          </p:cNvPr>
          <p:cNvSpPr/>
          <p:nvPr/>
        </p:nvSpPr>
        <p:spPr>
          <a:xfrm>
            <a:off x="2850541" y="498033"/>
            <a:ext cx="9018021" cy="319215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2" descr="Free Spring Sunshine Cliparts, Download Free Spring Sunshine Cliparts png  images, Free ClipArts on Clipart Library">
            <a:extLst>
              <a:ext uri="{FF2B5EF4-FFF2-40B4-BE49-F238E27FC236}">
                <a16:creationId xmlns:a16="http://schemas.microsoft.com/office/drawing/2014/main" id="{FB5EB1E0-0355-4A0C-971E-687AF829B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9518" y="65791"/>
            <a:ext cx="1023395" cy="864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740E9E0-4284-497D-888C-575271875007}"/>
              </a:ext>
            </a:extLst>
          </p:cNvPr>
          <p:cNvSpPr txBox="1"/>
          <p:nvPr/>
        </p:nvSpPr>
        <p:spPr>
          <a:xfrm>
            <a:off x="269807" y="4303889"/>
            <a:ext cx="41683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Our focus for the Autumn term: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An exciting retelling of Goldilocks and the Three Bears.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Fun science enquiries around topics such as habitats, mini beast habitats and materials.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</a:rPr>
              <a:t>Learning about place value, focussing on numbers to 100.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1376" y="4059668"/>
            <a:ext cx="770120" cy="936717"/>
          </a:xfrm>
          <a:prstGeom prst="rect">
            <a:avLst/>
          </a:prstGeom>
        </p:spPr>
      </p:pic>
      <p:pic>
        <p:nvPicPr>
          <p:cNvPr id="1026" name="Picture 2" descr="What is a Minibeast? | Teaching Wiki - Twinkl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322" y="5073924"/>
            <a:ext cx="1106437" cy="57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61998" r="4916" b="34478"/>
          <a:stretch/>
        </p:blipFill>
        <p:spPr>
          <a:xfrm>
            <a:off x="5204924" y="5523648"/>
            <a:ext cx="525089" cy="5967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1106" y="5968301"/>
            <a:ext cx="1042554" cy="8103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F19BD40-D249-424D-AFF9-A122D0E1F8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B27B940-9AED-4EA2-B912-77ABB1CEF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CD9365B9-0A48-4460-AA06-197EADD3B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1725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7194915-F4A0-410F-A104-2C65F69AE5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422" y="66314"/>
            <a:ext cx="1995622" cy="131368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6736F17-85F5-04FF-7D5A-0E2B4F1FCA1B}"/>
              </a:ext>
            </a:extLst>
          </p:cNvPr>
          <p:cNvSpPr txBox="1"/>
          <p:nvPr/>
        </p:nvSpPr>
        <p:spPr>
          <a:xfrm>
            <a:off x="3081105" y="501395"/>
            <a:ext cx="8813636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u="sng" dirty="0">
                <a:latin typeface="Comic Sans MS" panose="030F0702030302020204" pitchFamily="66" charset="0"/>
              </a:rPr>
              <a:t>Home learning </a:t>
            </a:r>
            <a:endParaRPr lang="en-GB" sz="1100" b="1" dirty="0">
              <a:latin typeface="Comic Sans MS" panose="030F0702030302020204" pitchFamily="66" charset="0"/>
            </a:endParaRPr>
          </a:p>
          <a:p>
            <a:r>
              <a:rPr lang="en-GB" sz="1100" dirty="0">
                <a:latin typeface="Comic Sans MS" panose="030F0702030302020204" pitchFamily="66" charset="0"/>
              </a:rPr>
              <a:t>Home learning will be sent home e</a:t>
            </a:r>
            <a:r>
              <a:rPr lang="en-GB" sz="1100" u="sng" dirty="0">
                <a:latin typeface="Comic Sans MS" panose="030F0702030302020204" pitchFamily="66" charset="0"/>
              </a:rPr>
              <a:t>very Tuesday</a:t>
            </a:r>
            <a:r>
              <a:rPr lang="en-GB" sz="1100" dirty="0">
                <a:latin typeface="Comic Sans MS" panose="030F0702030302020204" pitchFamily="66" charset="0"/>
              </a:rPr>
              <a:t>. It will include activities linked to:</a:t>
            </a:r>
          </a:p>
          <a:p>
            <a:pPr lvl="0"/>
            <a:r>
              <a:rPr lang="en-GB" sz="1100" dirty="0">
                <a:latin typeface="Comic Sans MS" panose="030F0702030302020204" pitchFamily="66" charset="0"/>
              </a:rPr>
              <a:t>Spelling</a:t>
            </a:r>
          </a:p>
          <a:p>
            <a:pPr lvl="0"/>
            <a:r>
              <a:rPr lang="en-GB" sz="1100" dirty="0">
                <a:latin typeface="Comic Sans MS" panose="030F0702030302020204" pitchFamily="66" charset="0"/>
              </a:rPr>
              <a:t>Maths</a:t>
            </a:r>
          </a:p>
          <a:p>
            <a:pPr lvl="0"/>
            <a:r>
              <a:rPr lang="en-GB" sz="1100" dirty="0">
                <a:latin typeface="Comic Sans MS" panose="030F0702030302020204" pitchFamily="66" charset="0"/>
              </a:rPr>
              <a:t>Reading or Handwriting</a:t>
            </a:r>
          </a:p>
          <a:p>
            <a:r>
              <a:rPr lang="en-GB" sz="1100" dirty="0">
                <a:latin typeface="Comic Sans MS" panose="030F0702030302020204" pitchFamily="66" charset="0"/>
              </a:rPr>
              <a:t>We encourage children to complete their homework carefully and independently where possible. Your support and encouragement at home will make a real difference to their learning.</a:t>
            </a:r>
          </a:p>
          <a:p>
            <a:endParaRPr lang="en-GB" sz="1100" b="1" dirty="0">
              <a:latin typeface="Comic Sans MS" panose="030F0702030302020204" pitchFamily="66" charset="0"/>
            </a:endParaRPr>
          </a:p>
          <a:p>
            <a:endParaRPr lang="en-GB" sz="1100" b="1" dirty="0">
              <a:latin typeface="Comic Sans MS" panose="030F0702030302020204" pitchFamily="66" charset="0"/>
            </a:endParaRPr>
          </a:p>
          <a:p>
            <a:endParaRPr lang="en-GB" sz="1100" b="1" dirty="0">
              <a:latin typeface="Comic Sans MS" panose="030F0702030302020204" pitchFamily="66" charset="0"/>
            </a:endParaRPr>
          </a:p>
          <a:p>
            <a:endParaRPr lang="en-GB" sz="1100" b="1" dirty="0">
              <a:latin typeface="Comic Sans MS" panose="030F0702030302020204" pitchFamily="66" charset="0"/>
            </a:endParaRPr>
          </a:p>
          <a:p>
            <a:r>
              <a:rPr lang="en-GB" sz="1100" b="1" dirty="0">
                <a:latin typeface="Comic Sans MS" panose="030F0702030302020204" pitchFamily="66" charset="0"/>
              </a:rPr>
              <a:t> </a:t>
            </a:r>
          </a:p>
          <a:p>
            <a:r>
              <a:rPr lang="en-GB" sz="1100" u="sng" dirty="0">
                <a:latin typeface="Comic Sans MS" panose="030F0702030302020204" pitchFamily="66" charset="0"/>
              </a:rPr>
              <a:t>Reading for Pleasure</a:t>
            </a:r>
            <a:endParaRPr lang="en-GB" sz="1100" dirty="0">
              <a:latin typeface="Comic Sans MS" panose="030F0702030302020204" pitchFamily="66" charset="0"/>
            </a:endParaRPr>
          </a:p>
          <a:p>
            <a:r>
              <a:rPr lang="en-GB" sz="1100" dirty="0">
                <a:latin typeface="Comic Sans MS" panose="030F0702030302020204" pitchFamily="66" charset="0"/>
              </a:rPr>
              <a:t>We want to encourage all children to develop a love of reading. Each child will be able to choose a book from our classroom library to take home and enjoy. This book is for reading for pleasure and allows children to explore books and stories that interest them.</a:t>
            </a:r>
            <a:endParaRPr lang="en-GB" sz="1100" b="1" dirty="0">
              <a:latin typeface="Comic Sans MS" panose="030F0702030302020204" pitchFamily="66" charset="0"/>
            </a:endParaRPr>
          </a:p>
          <a:p>
            <a:r>
              <a:rPr lang="en-GB" sz="1100" dirty="0">
                <a:latin typeface="Comic Sans MS" panose="030F0702030302020204" pitchFamily="66" charset="0"/>
              </a:rPr>
              <a:t>Alongside their chosen classroom book, children will also receive a phonics reading book, which will be sent home in a plastic wallet.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GB" sz="1100" b="1" dirty="0">
                <a:latin typeface="Comic Sans MS" panose="030F0702030302020204" pitchFamily="66" charset="0"/>
              </a:rPr>
              <a:t>Learning behaviour and expectations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287870F-D1D6-8410-6378-8D29CF8A5D9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9430"/>
          <a:stretch>
            <a:fillRect/>
          </a:stretch>
        </p:blipFill>
        <p:spPr>
          <a:xfrm>
            <a:off x="6544685" y="1633840"/>
            <a:ext cx="1886475" cy="989899"/>
          </a:xfrm>
          <a:prstGeom prst="rect">
            <a:avLst/>
          </a:prstGeom>
        </p:spPr>
      </p:pic>
      <p:pic>
        <p:nvPicPr>
          <p:cNvPr id="3" name="Picture 2" descr="Mourning dove sketch with mixed media berries">
            <a:extLst>
              <a:ext uri="{FF2B5EF4-FFF2-40B4-BE49-F238E27FC236}">
                <a16:creationId xmlns:a16="http://schemas.microsoft.com/office/drawing/2014/main" id="{E5107D97-D0B9-6546-A479-3954ACB5DDE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510" b="-500"/>
          <a:stretch>
            <a:fillRect/>
          </a:stretch>
        </p:blipFill>
        <p:spPr>
          <a:xfrm>
            <a:off x="154096" y="1358551"/>
            <a:ext cx="1608494" cy="174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638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Year 2 Curriculum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3372" y="1881065"/>
            <a:ext cx="7526215" cy="423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789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Reading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GB"/>
              <a:t>In Year 2: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/>
              <a:t>Read accurately most words of 2 or more syllables.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/>
              <a:t>Read accurately and fluently (e.g. over 90 words per minute).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/>
              <a:t>Sound out unfamiliar words with little hesitation.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/>
              <a:t>Answer questions about the text, based on what is being said and done.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909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94BFCCA4-109C-4B21-816E-144FE75C3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18" y="643465"/>
            <a:ext cx="3895359" cy="18466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Reading</a:t>
            </a:r>
          </a:p>
        </p:txBody>
      </p:sp>
      <p:sp>
        <p:nvSpPr>
          <p:cNvPr id="2059" name="sketch line">
            <a:extLst>
              <a:ext uri="{FF2B5EF4-FFF2-40B4-BE49-F238E27FC236}">
                <a16:creationId xmlns:a16="http://schemas.microsoft.com/office/drawing/2014/main" id="{0059B5C0-FEC8-4370-AF45-02E3AEF6F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659144"/>
            <a:ext cx="3566160" cy="18288"/>
          </a:xfrm>
          <a:custGeom>
            <a:avLst/>
            <a:gdLst>
              <a:gd name="csX0" fmla="*/ 0 w 3566160"/>
              <a:gd name="csY0" fmla="*/ 0 h 18288"/>
              <a:gd name="csX1" fmla="*/ 665683 w 3566160"/>
              <a:gd name="csY1" fmla="*/ 0 h 18288"/>
              <a:gd name="csX2" fmla="*/ 1331366 w 3566160"/>
              <a:gd name="csY2" fmla="*/ 0 h 18288"/>
              <a:gd name="csX3" fmla="*/ 1818742 w 3566160"/>
              <a:gd name="csY3" fmla="*/ 0 h 18288"/>
              <a:gd name="csX4" fmla="*/ 2413102 w 3566160"/>
              <a:gd name="csY4" fmla="*/ 0 h 18288"/>
              <a:gd name="csX5" fmla="*/ 2936138 w 3566160"/>
              <a:gd name="csY5" fmla="*/ 0 h 18288"/>
              <a:gd name="csX6" fmla="*/ 3566160 w 3566160"/>
              <a:gd name="csY6" fmla="*/ 0 h 18288"/>
              <a:gd name="csX7" fmla="*/ 3566160 w 3566160"/>
              <a:gd name="csY7" fmla="*/ 18288 h 18288"/>
              <a:gd name="csX8" fmla="*/ 2971800 w 3566160"/>
              <a:gd name="csY8" fmla="*/ 18288 h 18288"/>
              <a:gd name="csX9" fmla="*/ 2448763 w 3566160"/>
              <a:gd name="csY9" fmla="*/ 18288 h 18288"/>
              <a:gd name="csX10" fmla="*/ 1854403 w 3566160"/>
              <a:gd name="csY10" fmla="*/ 18288 h 18288"/>
              <a:gd name="csX11" fmla="*/ 1295705 w 3566160"/>
              <a:gd name="csY11" fmla="*/ 18288 h 18288"/>
              <a:gd name="csX12" fmla="*/ 772668 w 3566160"/>
              <a:gd name="csY12" fmla="*/ 18288 h 18288"/>
              <a:gd name="csX13" fmla="*/ 0 w 3566160"/>
              <a:gd name="csY13" fmla="*/ 18288 h 18288"/>
              <a:gd name="csX14" fmla="*/ 0 w 3566160"/>
              <a:gd name="csY1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566160" h="18288" fill="none" extrusionOk="0">
                <a:moveTo>
                  <a:pt x="0" y="0"/>
                </a:moveTo>
                <a:cubicBezTo>
                  <a:pt x="222644" y="15773"/>
                  <a:pt x="447078" y="-30288"/>
                  <a:pt x="665683" y="0"/>
                </a:cubicBezTo>
                <a:cubicBezTo>
                  <a:pt x="884288" y="30288"/>
                  <a:pt x="1132425" y="-6167"/>
                  <a:pt x="1331366" y="0"/>
                </a:cubicBezTo>
                <a:cubicBezTo>
                  <a:pt x="1530307" y="6167"/>
                  <a:pt x="1680942" y="17562"/>
                  <a:pt x="1818742" y="0"/>
                </a:cubicBezTo>
                <a:cubicBezTo>
                  <a:pt x="1956542" y="-17562"/>
                  <a:pt x="2130227" y="23032"/>
                  <a:pt x="2413102" y="0"/>
                </a:cubicBezTo>
                <a:cubicBezTo>
                  <a:pt x="2695977" y="-23032"/>
                  <a:pt x="2679988" y="-13260"/>
                  <a:pt x="2936138" y="0"/>
                </a:cubicBezTo>
                <a:cubicBezTo>
                  <a:pt x="3192288" y="13260"/>
                  <a:pt x="3378668" y="16268"/>
                  <a:pt x="3566160" y="0"/>
                </a:cubicBezTo>
                <a:cubicBezTo>
                  <a:pt x="3566199" y="7328"/>
                  <a:pt x="3566779" y="9982"/>
                  <a:pt x="3566160" y="18288"/>
                </a:cubicBezTo>
                <a:cubicBezTo>
                  <a:pt x="3315478" y="45899"/>
                  <a:pt x="3188272" y="-7574"/>
                  <a:pt x="2971800" y="18288"/>
                </a:cubicBezTo>
                <a:cubicBezTo>
                  <a:pt x="2755328" y="44150"/>
                  <a:pt x="2598570" y="34692"/>
                  <a:pt x="2448763" y="18288"/>
                </a:cubicBezTo>
                <a:cubicBezTo>
                  <a:pt x="2298956" y="1884"/>
                  <a:pt x="2011344" y="-7043"/>
                  <a:pt x="1854403" y="18288"/>
                </a:cubicBezTo>
                <a:cubicBezTo>
                  <a:pt x="1697462" y="43619"/>
                  <a:pt x="1444994" y="618"/>
                  <a:pt x="1295705" y="18288"/>
                </a:cubicBezTo>
                <a:cubicBezTo>
                  <a:pt x="1146416" y="35958"/>
                  <a:pt x="965401" y="42167"/>
                  <a:pt x="772668" y="18288"/>
                </a:cubicBezTo>
                <a:cubicBezTo>
                  <a:pt x="579935" y="-5591"/>
                  <a:pt x="352420" y="-19381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566160" h="18288" stroke="0" extrusionOk="0">
                <a:moveTo>
                  <a:pt x="0" y="0"/>
                </a:moveTo>
                <a:cubicBezTo>
                  <a:pt x="169947" y="-5008"/>
                  <a:pt x="340602" y="-17518"/>
                  <a:pt x="594360" y="0"/>
                </a:cubicBezTo>
                <a:cubicBezTo>
                  <a:pt x="848118" y="17518"/>
                  <a:pt x="997921" y="8866"/>
                  <a:pt x="1224382" y="0"/>
                </a:cubicBezTo>
                <a:cubicBezTo>
                  <a:pt x="1450843" y="-8866"/>
                  <a:pt x="1572343" y="8392"/>
                  <a:pt x="1783080" y="0"/>
                </a:cubicBezTo>
                <a:cubicBezTo>
                  <a:pt x="1993817" y="-8392"/>
                  <a:pt x="2266728" y="2126"/>
                  <a:pt x="2448763" y="0"/>
                </a:cubicBezTo>
                <a:cubicBezTo>
                  <a:pt x="2630798" y="-2126"/>
                  <a:pt x="2815508" y="-13843"/>
                  <a:pt x="3043123" y="0"/>
                </a:cubicBezTo>
                <a:cubicBezTo>
                  <a:pt x="3270738" y="13843"/>
                  <a:pt x="3420568" y="2184"/>
                  <a:pt x="3566160" y="0"/>
                </a:cubicBezTo>
                <a:cubicBezTo>
                  <a:pt x="3566487" y="8595"/>
                  <a:pt x="3566088" y="13110"/>
                  <a:pt x="3566160" y="18288"/>
                </a:cubicBezTo>
                <a:cubicBezTo>
                  <a:pt x="3421748" y="9323"/>
                  <a:pt x="3176383" y="-3939"/>
                  <a:pt x="2971800" y="18288"/>
                </a:cubicBezTo>
                <a:cubicBezTo>
                  <a:pt x="2767217" y="40515"/>
                  <a:pt x="2590769" y="4336"/>
                  <a:pt x="2306117" y="18288"/>
                </a:cubicBezTo>
                <a:cubicBezTo>
                  <a:pt x="2021465" y="32240"/>
                  <a:pt x="1860727" y="-9280"/>
                  <a:pt x="1676095" y="18288"/>
                </a:cubicBezTo>
                <a:cubicBezTo>
                  <a:pt x="1491463" y="45856"/>
                  <a:pt x="1329173" y="5765"/>
                  <a:pt x="1153058" y="18288"/>
                </a:cubicBezTo>
                <a:cubicBezTo>
                  <a:pt x="976943" y="30811"/>
                  <a:pt x="895178" y="4751"/>
                  <a:pt x="665683" y="18288"/>
                </a:cubicBezTo>
                <a:cubicBezTo>
                  <a:pt x="436189" y="31825"/>
                  <a:pt x="302924" y="2002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loud 2"/>
          <p:cNvSpPr/>
          <p:nvPr/>
        </p:nvSpPr>
        <p:spPr>
          <a:xfrm>
            <a:off x="630936" y="2807167"/>
            <a:ext cx="3895522" cy="3386399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tx1"/>
                </a:solidFill>
              </a:rPr>
              <a:t>Research suggests that reading for 15 minutes a day accelerates progress and increases vocabulary.</a:t>
            </a:r>
          </a:p>
        </p:txBody>
      </p:sp>
      <p:pic>
        <p:nvPicPr>
          <p:cNvPr id="2052" name="Picture 4" descr="Marv and the Mega Robot: from the multi-award nominated Marv series :  Falase-Koya, Alex, Bowles, Paula: Amazon.co.uk: Book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600000">
            <a:off x="5337101" y="164592"/>
            <a:ext cx="2410861" cy="345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Read Write Inc. eBook library | Oxford Owl for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47888" y="728756"/>
            <a:ext cx="3785616" cy="151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39368" t="23638" r="40629" b="25721"/>
          <a:stretch/>
        </p:blipFill>
        <p:spPr>
          <a:xfrm>
            <a:off x="5700561" y="3795522"/>
            <a:ext cx="1683942" cy="23980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5258" y="2971759"/>
            <a:ext cx="2830876" cy="3221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46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5400"/>
              <a:t>Writing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2200" dirty="0"/>
              <a:t>Plan/Say aloud what to write using key words.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200" dirty="0"/>
              <a:t>Re-read writing to check for sense.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200" dirty="0"/>
              <a:t>Spell the common exception words accurately.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200" dirty="0"/>
              <a:t>Use punctuation more accurately - including commas in lists, apostrophes.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200" dirty="0"/>
              <a:t>Use expanded noun phrase to describe e.g. the blue butterfly.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200" dirty="0"/>
              <a:t>Use different sentence types – e.g. command, question, statement, exclamation.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200" dirty="0"/>
              <a:t>Use conjunctions – and, or, but, if, because, when, that.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200" dirty="0"/>
              <a:t>Identify adjectives, nouns, verbs in sentences.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200" dirty="0"/>
              <a:t>Use the horizontal and diagonal strokes to join some letters. </a:t>
            </a:r>
          </a:p>
        </p:txBody>
      </p:sp>
    </p:spTree>
    <p:extLst>
      <p:ext uri="{BB962C8B-B14F-4D97-AF65-F5344CB8AC3E}">
        <p14:creationId xmlns:p14="http://schemas.microsoft.com/office/powerpoint/2010/main" val="4171907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GB" sz="5400"/>
              <a:t>Maths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91F37C0-0E24-6616-9F69-68E0CB30FC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3595399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7553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C4898B73-6664-AC96-5249-FBEE3777D75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055" y="1205927"/>
            <a:ext cx="4550965" cy="3435297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558457-D604-C704-F60B-3AC5DA6CED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63" t="7636" r="7134"/>
          <a:stretch>
            <a:fillRect/>
          </a:stretch>
        </p:blipFill>
        <p:spPr>
          <a:xfrm>
            <a:off x="5170090" y="-2094"/>
            <a:ext cx="3533775" cy="25262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284232-D8AC-AC0F-DB0C-30AC3760BC6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965"/>
          <a:stretch>
            <a:fillRect/>
          </a:stretch>
        </p:blipFill>
        <p:spPr>
          <a:xfrm>
            <a:off x="86264" y="4803365"/>
            <a:ext cx="4717076" cy="16836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4237703-A77C-3B9C-05EA-301BFC255EB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4051" b="3750"/>
          <a:stretch>
            <a:fillRect/>
          </a:stretch>
        </p:blipFill>
        <p:spPr>
          <a:xfrm>
            <a:off x="4717076" y="2549439"/>
            <a:ext cx="1209361" cy="43275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B7F163F-5D4B-7F77-0C3D-8513520795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6437" y="2549439"/>
            <a:ext cx="2013254" cy="41835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71CCC9D-C41B-6585-56F0-420855D3D2F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9277"/>
          <a:stretch>
            <a:fillRect/>
          </a:stretch>
        </p:blipFill>
        <p:spPr>
          <a:xfrm>
            <a:off x="7680923" y="4645548"/>
            <a:ext cx="4511077" cy="213834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C961D6B-0A45-DA34-76D8-A2152593920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836" t="2512" b="4372"/>
          <a:stretch>
            <a:fillRect/>
          </a:stretch>
        </p:blipFill>
        <p:spPr>
          <a:xfrm>
            <a:off x="8798353" y="-6297"/>
            <a:ext cx="3393647" cy="428780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B7D61D9-367B-9E7F-E3F2-68A11D001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7475"/>
            <a:ext cx="10515600" cy="1325563"/>
          </a:xfrm>
        </p:spPr>
        <p:txBody>
          <a:bodyPr/>
          <a:lstStyle/>
          <a:p>
            <a:r>
              <a:rPr lang="en-GB" dirty="0">
                <a:ea typeface="Calibri Light"/>
                <a:cs typeface="Calibri Light"/>
              </a:rPr>
              <a:t>Key information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2302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992EC-0E08-064B-66F7-6EA5745AE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EC7C4-2201-148B-0D0F-35AB8654B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746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39ebdb-25d7-4d56-9d85-d9ba4dfbf8d5" xsi:nil="true"/>
    <lcf76f155ced4ddcb4097134ff3c332f xmlns="98c6d55b-508a-4068-9bd0-5590768366b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C9276A6E2800409FA7B300A19F95CA" ma:contentTypeVersion="14" ma:contentTypeDescription="Create a new document." ma:contentTypeScope="" ma:versionID="dde7f12cabb95c9c93525cd22fa8a6d8">
  <xsd:schema xmlns:xsd="http://www.w3.org/2001/XMLSchema" xmlns:xs="http://www.w3.org/2001/XMLSchema" xmlns:p="http://schemas.microsoft.com/office/2006/metadata/properties" xmlns:ns2="98c6d55b-508a-4068-9bd0-5590768366be" xmlns:ns3="4639ebdb-25d7-4d56-9d85-d9ba4dfbf8d5" targetNamespace="http://schemas.microsoft.com/office/2006/metadata/properties" ma:root="true" ma:fieldsID="be6a1af1355a2985ad0692c1a64f6e07" ns2:_="" ns3:_="">
    <xsd:import namespace="98c6d55b-508a-4068-9bd0-5590768366be"/>
    <xsd:import namespace="4639ebdb-25d7-4d56-9d85-d9ba4dfbf8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c6d55b-508a-4068-9bd0-5590768366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1383a25-15a4-4ba8-95ba-4169d3712dd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39ebdb-25d7-4d56-9d85-d9ba4dfbf8d5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036404e0-57ed-40cb-9ddd-89e74017ef53}" ma:internalName="TaxCatchAll" ma:showField="CatchAllData" ma:web="4639ebdb-25d7-4d56-9d85-d9ba4dfbf8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122E9B-83CA-4869-A9F7-5582CF06E035}">
  <ds:schemaRefs>
    <ds:schemaRef ds:uri="http://purl.org/dc/dcmitype/"/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98c6d55b-508a-4068-9bd0-5590768366be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4639ebdb-25d7-4d56-9d85-d9ba4dfbf8d5"/>
  </ds:schemaRefs>
</ds:datastoreItem>
</file>

<file path=customXml/itemProps2.xml><?xml version="1.0" encoding="utf-8"?>
<ds:datastoreItem xmlns:ds="http://schemas.openxmlformats.org/officeDocument/2006/customXml" ds:itemID="{12037DE7-8F51-4B97-AEF4-DB33554CB6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c6d55b-508a-4068-9bd0-5590768366be"/>
    <ds:schemaRef ds:uri="4639ebdb-25d7-4d56-9d85-d9ba4dfbf8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391A671-077C-47F6-81A9-72386085265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582</Words>
  <Application>Microsoft Office PowerPoint</Application>
  <PresentationFormat>Widescreen</PresentationFormat>
  <Paragraphs>65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Comic Sans MS</vt:lpstr>
      <vt:lpstr>Wingdings</vt:lpstr>
      <vt:lpstr>Office Theme</vt:lpstr>
      <vt:lpstr>Welcome to Year 2 </vt:lpstr>
      <vt:lpstr>What is the most important thing you can do to help your child flourish?</vt:lpstr>
      <vt:lpstr> </vt:lpstr>
      <vt:lpstr>Year 2 Curriculum</vt:lpstr>
      <vt:lpstr>Reading</vt:lpstr>
      <vt:lpstr>Reading</vt:lpstr>
      <vt:lpstr>Writing</vt:lpstr>
      <vt:lpstr>Maths</vt:lpstr>
      <vt:lpstr>Key information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 facts about me!  My favourite food is pizza</dc:title>
  <dc:creator>Fiona McManus</dc:creator>
  <cp:lastModifiedBy>Magdalena Victor</cp:lastModifiedBy>
  <cp:revision>92</cp:revision>
  <cp:lastPrinted>2025-07-07T12:01:06Z</cp:lastPrinted>
  <dcterms:created xsi:type="dcterms:W3CDTF">2022-07-13T08:29:38Z</dcterms:created>
  <dcterms:modified xsi:type="dcterms:W3CDTF">2026-10-05T15:15:59Z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0x010100C7C9276A6E2800409FA7B300A19F95CA</vt:lpwstr>
  </property>
  <property fmtid="{D5CDD505-2E9C-101B-9397-08002B2CF9AE}" pid="3" name="MediaServiceImageTags">
    <vt:lpwstr/>
  </property>
</Properties>
</file>