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0" r:id="rId1"/>
  </p:sldMasterIdLst>
  <p:handoutMasterIdLst>
    <p:handoutMasterId r:id="rId12"/>
  </p:handoutMasterIdLst>
  <p:sldIdLst>
    <p:sldId id="256" r:id="rId2"/>
    <p:sldId id="257" r:id="rId3"/>
    <p:sldId id="259" r:id="rId4"/>
    <p:sldId id="272" r:id="rId5"/>
    <p:sldId id="273" r:id="rId6"/>
    <p:sldId id="278" r:id="rId7"/>
    <p:sldId id="274" r:id="rId8"/>
    <p:sldId id="275" r:id="rId9"/>
    <p:sldId id="276" r:id="rId10"/>
    <p:sldId id="279" r:id="rId11"/>
  </p:sldIdLst>
  <p:sldSz cx="9144000" cy="6858000" type="screen4x3"/>
  <p:notesSz cx="7053263" cy="10180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B358B"/>
    <a:srgbClr val="FF00FF"/>
    <a:srgbClr val="0000FF"/>
    <a:srgbClr val="66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4" d="100"/>
          <a:sy n="104" d="100"/>
        </p:scale>
        <p:origin x="1824" y="11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3056414" cy="509032"/>
          </a:xfrm>
          <a:prstGeom prst="rect">
            <a:avLst/>
          </a:prstGeom>
        </p:spPr>
        <p:txBody>
          <a:bodyPr vert="horz" lIns="94595" tIns="47297" rIns="94595" bIns="47297" rtlCol="0"/>
          <a:lstStyle>
            <a:lvl1pPr algn="l">
              <a:defRPr sz="1200"/>
            </a:lvl1pPr>
          </a:lstStyle>
          <a:p>
            <a:endParaRPr lang="en-GB"/>
          </a:p>
        </p:txBody>
      </p:sp>
      <p:sp>
        <p:nvSpPr>
          <p:cNvPr id="3" name="Date Placeholder 2"/>
          <p:cNvSpPr>
            <a:spLocks noGrp="1"/>
          </p:cNvSpPr>
          <p:nvPr>
            <p:ph type="dt" sz="quarter" idx="1"/>
          </p:nvPr>
        </p:nvSpPr>
        <p:spPr>
          <a:xfrm>
            <a:off x="3995219" y="1"/>
            <a:ext cx="3056414" cy="509032"/>
          </a:xfrm>
          <a:prstGeom prst="rect">
            <a:avLst/>
          </a:prstGeom>
        </p:spPr>
        <p:txBody>
          <a:bodyPr vert="horz" lIns="94595" tIns="47297" rIns="94595" bIns="47297" rtlCol="0"/>
          <a:lstStyle>
            <a:lvl1pPr algn="r">
              <a:defRPr sz="1200"/>
            </a:lvl1pPr>
          </a:lstStyle>
          <a:p>
            <a:fld id="{E1AF1304-FD16-4799-ACEB-052E2DC3C1F5}" type="datetimeFigureOut">
              <a:rPr lang="en-GB" smtClean="0"/>
              <a:t>05/10/2026</a:t>
            </a:fld>
            <a:endParaRPr lang="en-GB"/>
          </a:p>
        </p:txBody>
      </p:sp>
      <p:sp>
        <p:nvSpPr>
          <p:cNvPr id="4" name="Footer Placeholder 3"/>
          <p:cNvSpPr>
            <a:spLocks noGrp="1"/>
          </p:cNvSpPr>
          <p:nvPr>
            <p:ph type="ftr" sz="quarter" idx="2"/>
          </p:nvPr>
        </p:nvSpPr>
        <p:spPr>
          <a:xfrm>
            <a:off x="1" y="9669841"/>
            <a:ext cx="3056414" cy="509032"/>
          </a:xfrm>
          <a:prstGeom prst="rect">
            <a:avLst/>
          </a:prstGeom>
        </p:spPr>
        <p:txBody>
          <a:bodyPr vert="horz" lIns="94595" tIns="47297" rIns="94595" bIns="47297" rtlCol="0" anchor="b"/>
          <a:lstStyle>
            <a:lvl1pPr algn="l">
              <a:defRPr sz="1200"/>
            </a:lvl1pPr>
          </a:lstStyle>
          <a:p>
            <a:endParaRPr lang="en-GB"/>
          </a:p>
        </p:txBody>
      </p:sp>
      <p:sp>
        <p:nvSpPr>
          <p:cNvPr id="5" name="Slide Number Placeholder 4"/>
          <p:cNvSpPr>
            <a:spLocks noGrp="1"/>
          </p:cNvSpPr>
          <p:nvPr>
            <p:ph type="sldNum" sz="quarter" idx="3"/>
          </p:nvPr>
        </p:nvSpPr>
        <p:spPr>
          <a:xfrm>
            <a:off x="3995219" y="9669841"/>
            <a:ext cx="3056414" cy="509032"/>
          </a:xfrm>
          <a:prstGeom prst="rect">
            <a:avLst/>
          </a:prstGeom>
        </p:spPr>
        <p:txBody>
          <a:bodyPr vert="horz" lIns="94595" tIns="47297" rIns="94595" bIns="47297" rtlCol="0" anchor="b"/>
          <a:lstStyle>
            <a:lvl1pPr algn="r">
              <a:defRPr sz="1200"/>
            </a:lvl1pPr>
          </a:lstStyle>
          <a:p>
            <a:fld id="{7921DAD2-1FEB-4992-B6B4-359F9E5E234A}" type="slidenum">
              <a:rPr lang="en-GB" smtClean="0"/>
              <a:t>‹#›</a:t>
            </a:fld>
            <a:endParaRPr lang="en-GB"/>
          </a:p>
        </p:txBody>
      </p:sp>
    </p:spTree>
    <p:extLst>
      <p:ext uri="{BB962C8B-B14F-4D97-AF65-F5344CB8AC3E}">
        <p14:creationId xmlns:p14="http://schemas.microsoft.com/office/powerpoint/2010/main" val="4199602611"/>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D890F4A-CE12-4396-9CB6-A164B340E5E3}" type="datetimeFigureOut">
              <a:rPr lang="en-GB" smtClean="0"/>
              <a:t>05/10/2026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2D8E331-2965-43BF-851A-9B55A80056E6}" type="slidenum">
              <a:rPr lang="en-GB" smtClean="0"/>
              <a:t>‹#›</a:t>
            </a:fld>
            <a:endParaRPr lang="en-GB"/>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en-US"/>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1D890F4A-CE12-4396-9CB6-A164B340E5E3}" type="datetimeFigureOut">
              <a:rPr lang="en-GB" smtClean="0"/>
              <a:t>05/10/2026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2D8E331-2965-43BF-851A-9B55A80056E6}" type="slidenum">
              <a:rPr lang="en-GB" smtClean="0"/>
              <a:t>‹#›</a:t>
            </a:fld>
            <a:endParaRPr lang="en-GB"/>
          </a:p>
        </p:txBody>
      </p:sp>
      <p:sp>
        <p:nvSpPr>
          <p:cNvPr id="8" name="Title 7"/>
          <p:cNvSpPr>
            <a:spLocks noGrp="1"/>
          </p:cNvSpPr>
          <p:nvPr>
            <p:ph type="title"/>
          </p:nvPr>
        </p:nvSpPr>
        <p:spPr/>
        <p:txBody>
          <a:bodyPr/>
          <a:lstStyle/>
          <a:p>
            <a:r>
              <a:rPr lang="en-US"/>
              <a:t>Click to edit Master title style</a:t>
            </a:r>
          </a:p>
        </p:txBody>
      </p:sp>
      <p:sp>
        <p:nvSpPr>
          <p:cNvPr id="10" name="Content Placeholder 9"/>
          <p:cNvSpPr>
            <a:spLocks noGrp="1"/>
          </p:cNvSpPr>
          <p:nvPr>
            <p:ph sz="quarter" idx="13"/>
          </p:nvPr>
        </p:nvSpPr>
        <p:spPr>
          <a:xfrm>
            <a:off x="1143000" y="731520"/>
            <a:ext cx="6400800" cy="34747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en-US"/>
              <a:t>Click to edit Master title style</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90F4A-CE12-4396-9CB6-A164B340E5E3}" type="datetimeFigureOut">
              <a:rPr lang="en-GB" smtClean="0"/>
              <a:t>05/10/2026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2D8E331-2965-43BF-851A-9B55A80056E6}" type="slidenum">
              <a:rPr lang="en-GB" smtClean="0"/>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1D890F4A-CE12-4396-9CB6-A164B340E5E3}" type="datetimeFigureOut">
              <a:rPr lang="en-GB" smtClean="0"/>
              <a:t>05/10/2026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2D8E331-2965-43BF-851A-9B55A80056E6}" type="slidenum">
              <a:rPr lang="en-GB" smtClean="0"/>
              <a:t>‹#›</a:t>
            </a:fld>
            <a:endParaRPr lang="en-GB"/>
          </a:p>
        </p:txBody>
      </p:sp>
      <p:sp>
        <p:nvSpPr>
          <p:cNvPr id="8" name="Title 7"/>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3"/>
          </p:nvPr>
        </p:nvSpPr>
        <p:spPr>
          <a:xfrm>
            <a:off x="1142999" y="731519"/>
            <a:ext cx="3346704" cy="34747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10"/>
          <p:cNvSpPr>
            <a:spLocks noGrp="1"/>
          </p:cNvSpPr>
          <p:nvPr>
            <p:ph sz="quarter" idx="14"/>
          </p:nvPr>
        </p:nvSpPr>
        <p:spPr>
          <a:xfrm>
            <a:off x="4645152" y="731520"/>
            <a:ext cx="3346704" cy="34747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en-US"/>
              <a:t>Click to edit Master text styles</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D890F4A-CE12-4396-9CB6-A164B340E5E3}" type="datetimeFigureOut">
              <a:rPr lang="en-GB" smtClean="0"/>
              <a:t>05/10/2026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2D8E331-2965-43BF-851A-9B55A80056E6}" type="slidenum">
              <a:rPr lang="en-GB" smtClean="0"/>
              <a:t>‹#›</a:t>
            </a:fld>
            <a:endParaRPr lang="en-GB"/>
          </a:p>
        </p:txBody>
      </p:sp>
      <p:sp>
        <p:nvSpPr>
          <p:cNvPr id="10" name="Title 9"/>
          <p:cNvSpPr>
            <a:spLocks noGrp="1"/>
          </p:cNvSpPr>
          <p:nvPr>
            <p:ph type="title"/>
          </p:nvPr>
        </p:nvSpPr>
        <p:spPr/>
        <p:txBody>
          <a:bodyPr/>
          <a:lstStyle/>
          <a:p>
            <a:r>
              <a:rPr lang="en-US"/>
              <a:t>Click to edit Master title style</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D890F4A-CE12-4396-9CB6-A164B340E5E3}" type="datetimeFigureOut">
              <a:rPr lang="en-GB" smtClean="0"/>
              <a:t>05/10/2026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2D8E331-2965-43BF-851A-9B55A80056E6}"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90F4A-CE12-4396-9CB6-A164B340E5E3}" type="datetimeFigureOut">
              <a:rPr lang="en-GB" smtClean="0"/>
              <a:t>05/10/2026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2D8E331-2965-43BF-851A-9B55A80056E6}"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en-US"/>
              <a:t>Click to edit Master title style</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90F4A-CE12-4396-9CB6-A164B340E5E3}" type="datetimeFigureOut">
              <a:rPr lang="en-GB" smtClean="0"/>
              <a:t>05/10/2026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2D8E331-2965-43BF-851A-9B55A80056E6}"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90F4A-CE12-4396-9CB6-A164B340E5E3}" type="datetimeFigureOut">
              <a:rPr lang="en-GB" smtClean="0"/>
              <a:t>05/10/2026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2D8E331-2965-43BF-851A-9B55A80056E6}" type="slidenum">
              <a:rPr lang="en-GB" smtClean="0"/>
              <a:t>‹#›</a:t>
            </a:fld>
            <a:endParaRPr lang="en-GB"/>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en-US"/>
              <a:t>Click to edit Master title style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90F4A-CE12-4396-9CB6-A164B340E5E3}" type="datetimeFigureOut">
              <a:rPr lang="en-GB" smtClean="0"/>
              <a:t>05/10/2026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2D8E331-2965-43BF-851A-9B55A80056E6}"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en-US"/>
              <a:t>Click to edit Master title style</a:t>
            </a:r>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890F4A-CE12-4396-9CB6-A164B340E5E3}" type="datetimeFigureOut">
              <a:rPr lang="en-GB" smtClean="0"/>
              <a:t>05/10/2026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2D8E331-2965-43BF-851A-9B55A80056E6}"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en-US"/>
              <a:t>Click to edit Master title style</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1D890F4A-CE12-4396-9CB6-A164B340E5E3}" type="datetimeFigureOut">
              <a:rPr lang="en-GB" smtClean="0"/>
              <a:t>05/10/2026</a:t>
            </a:fld>
            <a:endParaRPr lang="en-GB"/>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en-GB"/>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42D8E331-2965-43BF-851A-9B55A80056E6}" type="slidenum">
              <a:rPr lang="en-GB" smtClean="0"/>
              <a:t>‹#›</a:t>
            </a:fld>
            <a:endParaRPr lang="en-GB"/>
          </a:p>
        </p:txBody>
      </p:sp>
    </p:spTree>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 id="2147483760" r:id="rId10"/>
    <p:sldLayoutId id="2147483761" r:id="rId11"/>
  </p:sldLayoutIdLst>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rgbClr val="CB358B"/>
            </a:gs>
            <a:gs pos="60000">
              <a:schemeClr val="bg2">
                <a:tint val="95000"/>
                <a:shade val="100000"/>
                <a:satMod val="130000"/>
                <a:lumMod val="130000"/>
              </a:schemeClr>
            </a:gs>
            <a:gs pos="100000">
              <a:schemeClr val="bg2">
                <a:tint val="97000"/>
                <a:shade val="100000"/>
                <a:hueMod val="100000"/>
                <a:satMod val="140000"/>
                <a:lumMod val="80000"/>
              </a:schemeClr>
            </a:gs>
          </a:gsLst>
          <a:path path="circle">
            <a:fillToRect l="20000" t="10000" r="20000" b="60000"/>
          </a:path>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817581" y="908720"/>
            <a:ext cx="7175351" cy="5544616"/>
          </a:xfrm>
        </p:spPr>
        <p:txBody>
          <a:bodyPr>
            <a:noAutofit/>
          </a:bodyPr>
          <a:lstStyle/>
          <a:p>
            <a:pPr algn="ctr"/>
            <a:r>
              <a:rPr lang="en-GB" sz="7200" dirty="0"/>
              <a:t>Welcome to EYFS </a:t>
            </a:r>
            <a:br>
              <a:rPr lang="en-GB" sz="7200" dirty="0"/>
            </a:br>
            <a:r>
              <a:rPr lang="en-GB" sz="7200" dirty="0"/>
              <a:t>Sparrows and</a:t>
            </a:r>
            <a:br>
              <a:rPr lang="en-GB" sz="7200" dirty="0"/>
            </a:br>
            <a:r>
              <a:rPr lang="en-GB" sz="7200" dirty="0"/>
              <a:t>Finches</a:t>
            </a:r>
            <a:br>
              <a:rPr lang="en-GB" sz="7200" dirty="0"/>
            </a:br>
            <a:r>
              <a:rPr lang="en-GB" sz="7200" dirty="0"/>
              <a:t>2026-2027</a:t>
            </a:r>
          </a:p>
        </p:txBody>
      </p:sp>
    </p:spTree>
    <p:extLst>
      <p:ext uri="{BB962C8B-B14F-4D97-AF65-F5344CB8AC3E}">
        <p14:creationId xmlns:p14="http://schemas.microsoft.com/office/powerpoint/2010/main" val="24794879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0">
              <a:srgbClr val="0000FF"/>
            </a:gs>
            <a:gs pos="60000">
              <a:schemeClr val="bg2">
                <a:tint val="95000"/>
                <a:shade val="100000"/>
                <a:satMod val="130000"/>
                <a:lumMod val="130000"/>
              </a:schemeClr>
            </a:gs>
            <a:gs pos="100000">
              <a:schemeClr val="bg2">
                <a:tint val="97000"/>
                <a:shade val="100000"/>
                <a:hueMod val="100000"/>
                <a:satMod val="140000"/>
                <a:lumMod val="80000"/>
              </a:schemeClr>
            </a:gs>
          </a:gsLst>
          <a:path path="circle">
            <a:fillToRect l="20000" t="10000" r="20000" b="60000"/>
          </a:path>
        </a:gradFill>
        <a:effectLst/>
      </p:bgPr>
    </p:bg>
    <p:spTree>
      <p:nvGrpSpPr>
        <p:cNvPr id="1" name=""/>
        <p:cNvGrpSpPr/>
        <p:nvPr/>
      </p:nvGrpSpPr>
      <p:grpSpPr>
        <a:xfrm>
          <a:off x="0" y="0"/>
          <a:ext cx="0" cy="0"/>
          <a:chOff x="0" y="0"/>
          <a:chExt cx="0" cy="0"/>
        </a:xfrm>
      </p:grpSpPr>
      <p:sp>
        <p:nvSpPr>
          <p:cNvPr id="5" name="Subtitle 4"/>
          <p:cNvSpPr>
            <a:spLocks noGrp="1"/>
          </p:cNvSpPr>
          <p:nvPr>
            <p:ph type="subTitle" idx="1"/>
          </p:nvPr>
        </p:nvSpPr>
        <p:spPr>
          <a:xfrm>
            <a:off x="323528" y="1166078"/>
            <a:ext cx="8640960" cy="5287257"/>
          </a:xfrm>
        </p:spPr>
        <p:txBody>
          <a:bodyPr>
            <a:normAutofit fontScale="92500" lnSpcReduction="10000"/>
          </a:bodyPr>
          <a:lstStyle/>
          <a:p>
            <a:pPr marL="342900" indent="-342900">
              <a:buFont typeface="Arial" panose="020B0604020202020204" pitchFamily="34" charset="0"/>
              <a:buChar char="•"/>
            </a:pPr>
            <a:r>
              <a:rPr lang="en-GB" sz="2600" dirty="0">
                <a:solidFill>
                  <a:srgbClr val="002060"/>
                </a:solidFill>
                <a:highlight>
                  <a:srgbClr val="FFFF00"/>
                </a:highlight>
              </a:rPr>
              <a:t>Gate opens 8.30, Doors open 8.35. </a:t>
            </a:r>
            <a:r>
              <a:rPr lang="en-GB" sz="2600" dirty="0">
                <a:solidFill>
                  <a:srgbClr val="002060"/>
                </a:solidFill>
              </a:rPr>
              <a:t>Children hang bags and coats on their named pegs outside the classroom </a:t>
            </a:r>
          </a:p>
          <a:p>
            <a:pPr marL="342900" indent="-342900">
              <a:buFont typeface="Arial" panose="020B0604020202020204" pitchFamily="34" charset="0"/>
              <a:buChar char="•"/>
            </a:pPr>
            <a:r>
              <a:rPr lang="en-GB" sz="2600" dirty="0">
                <a:solidFill>
                  <a:srgbClr val="002060"/>
                </a:solidFill>
              </a:rPr>
              <a:t>Children change their reading books and come and look at books on the carpet.</a:t>
            </a:r>
            <a:endParaRPr lang="en-GB" sz="2600" b="1" dirty="0">
              <a:solidFill>
                <a:srgbClr val="7030A0"/>
              </a:solidFill>
            </a:endParaRPr>
          </a:p>
          <a:p>
            <a:pPr marL="342900" indent="-342900">
              <a:buFont typeface="Arial" panose="020B0604020202020204" pitchFamily="34" charset="0"/>
              <a:buChar char="•"/>
            </a:pPr>
            <a:r>
              <a:rPr lang="en-GB" sz="2600" dirty="0">
                <a:solidFill>
                  <a:srgbClr val="002060"/>
                </a:solidFill>
              </a:rPr>
              <a:t>We call our learning time </a:t>
            </a:r>
            <a:r>
              <a:rPr lang="en-GB" sz="2600" b="1" dirty="0">
                <a:solidFill>
                  <a:srgbClr val="7030A0"/>
                </a:solidFill>
              </a:rPr>
              <a:t>BUSY TIME/DISCOVERY TIME</a:t>
            </a:r>
            <a:r>
              <a:rPr lang="en-GB" sz="2600" dirty="0">
                <a:solidFill>
                  <a:srgbClr val="7030A0"/>
                </a:solidFill>
              </a:rPr>
              <a:t>.</a:t>
            </a:r>
          </a:p>
          <a:p>
            <a:pPr marL="342900" indent="-342900">
              <a:buFont typeface="Arial" panose="020B0604020202020204" pitchFamily="34" charset="0"/>
              <a:buChar char="•"/>
            </a:pPr>
            <a:r>
              <a:rPr lang="en-US" sz="2600" dirty="0">
                <a:solidFill>
                  <a:srgbClr val="002060"/>
                </a:solidFill>
              </a:rPr>
              <a:t>We do our daily visual timetable, date and days of the week.</a:t>
            </a:r>
            <a:endParaRPr lang="en-GB" sz="2600" dirty="0">
              <a:solidFill>
                <a:srgbClr val="002060"/>
              </a:solidFill>
            </a:endParaRPr>
          </a:p>
          <a:p>
            <a:pPr marL="342900" indent="-342900">
              <a:buFont typeface="Arial" panose="020B0604020202020204" pitchFamily="34" charset="0"/>
              <a:buChar char="•"/>
            </a:pPr>
            <a:r>
              <a:rPr lang="en-GB" sz="2600" b="1" u="sng" dirty="0">
                <a:solidFill>
                  <a:srgbClr val="FF0000"/>
                </a:solidFill>
              </a:rPr>
              <a:t>HOME TIME: </a:t>
            </a:r>
            <a:r>
              <a:rPr lang="en-GB" sz="2600" dirty="0">
                <a:solidFill>
                  <a:srgbClr val="002060"/>
                </a:solidFill>
              </a:rPr>
              <a:t>3:10 we open our doors and call the children as we see the parents.</a:t>
            </a:r>
          </a:p>
          <a:p>
            <a:pPr marL="342900" indent="-342900">
              <a:buFont typeface="Arial" panose="020B0604020202020204" pitchFamily="34" charset="0"/>
              <a:buChar char="•"/>
            </a:pPr>
            <a:r>
              <a:rPr lang="en-GB" sz="2600" dirty="0">
                <a:solidFill>
                  <a:srgbClr val="002060"/>
                </a:solidFill>
              </a:rPr>
              <a:t>We have an attendance policy and if your child's attendance falls below 95% you will receive a letter informing you. It is then expected that your child's attendance will improve.</a:t>
            </a:r>
          </a:p>
        </p:txBody>
      </p:sp>
      <p:sp>
        <p:nvSpPr>
          <p:cNvPr id="4" name="Title 3"/>
          <p:cNvSpPr>
            <a:spLocks noGrp="1"/>
          </p:cNvSpPr>
          <p:nvPr>
            <p:ph type="ctrTitle"/>
          </p:nvPr>
        </p:nvSpPr>
        <p:spPr>
          <a:xfrm>
            <a:off x="1187624" y="116633"/>
            <a:ext cx="7175351" cy="1296144"/>
          </a:xfrm>
        </p:spPr>
        <p:txBody>
          <a:bodyPr>
            <a:normAutofit/>
          </a:bodyPr>
          <a:lstStyle/>
          <a:p>
            <a:r>
              <a:rPr lang="en-GB" sz="6000" dirty="0">
                <a:solidFill>
                  <a:srgbClr val="0000FF"/>
                </a:solidFill>
              </a:rPr>
              <a:t>A Typical Day </a:t>
            </a:r>
          </a:p>
        </p:txBody>
      </p:sp>
      <p:pic>
        <p:nvPicPr>
          <p:cNvPr id="1026" name="Picture 2" descr="C:\Users\mjack.CHRISTCHURCHPRI.000\Local Settings\Temporary Internet Files\Content.IE5\TNMLJZB7\MC900436151[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740352" y="116632"/>
            <a:ext cx="1046448" cy="10494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60373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0">
              <a:srgbClr val="FF00FF"/>
            </a:gs>
            <a:gs pos="60000">
              <a:schemeClr val="bg2">
                <a:tint val="95000"/>
                <a:shade val="100000"/>
                <a:satMod val="130000"/>
                <a:lumMod val="130000"/>
              </a:schemeClr>
            </a:gs>
            <a:gs pos="100000">
              <a:schemeClr val="bg2">
                <a:tint val="97000"/>
                <a:shade val="100000"/>
                <a:hueMod val="100000"/>
                <a:satMod val="140000"/>
                <a:lumMod val="80000"/>
              </a:schemeClr>
            </a:gs>
          </a:gsLst>
          <a:path path="circle">
            <a:fillToRect l="20000" t="10000" r="20000" b="60000"/>
          </a:path>
        </a:gradFill>
        <a:effectLst/>
      </p:bgPr>
    </p:bg>
    <p:spTree>
      <p:nvGrpSpPr>
        <p:cNvPr id="1" name=""/>
        <p:cNvGrpSpPr/>
        <p:nvPr/>
      </p:nvGrpSpPr>
      <p:grpSpPr>
        <a:xfrm>
          <a:off x="0" y="0"/>
          <a:ext cx="0" cy="0"/>
          <a:chOff x="0" y="0"/>
          <a:chExt cx="0" cy="0"/>
        </a:xfrm>
      </p:grpSpPr>
      <p:sp>
        <p:nvSpPr>
          <p:cNvPr id="6" name="Subtitle 5"/>
          <p:cNvSpPr>
            <a:spLocks noGrp="1"/>
          </p:cNvSpPr>
          <p:nvPr>
            <p:ph type="subTitle" idx="1"/>
          </p:nvPr>
        </p:nvSpPr>
        <p:spPr>
          <a:xfrm>
            <a:off x="354335" y="1844824"/>
            <a:ext cx="8250114" cy="4824536"/>
          </a:xfrm>
        </p:spPr>
        <p:txBody>
          <a:bodyPr>
            <a:noAutofit/>
          </a:bodyPr>
          <a:lstStyle/>
          <a:p>
            <a:pPr marL="342900" indent="-342900">
              <a:buFont typeface="Arial" panose="020B0604020202020204" pitchFamily="34" charset="0"/>
              <a:buChar char="•"/>
            </a:pPr>
            <a:r>
              <a:rPr lang="en-GB" sz="2300" dirty="0">
                <a:solidFill>
                  <a:srgbClr val="002060"/>
                </a:solidFill>
              </a:rPr>
              <a:t>We use iPads to take photos and upload to Dojo. We do this daily and or weekly. </a:t>
            </a:r>
          </a:p>
          <a:p>
            <a:pPr marL="342900" indent="-342900">
              <a:buFont typeface="Arial" panose="020B0604020202020204" pitchFamily="34" charset="0"/>
              <a:buChar char="•"/>
            </a:pPr>
            <a:r>
              <a:rPr lang="en-GB" sz="2300" dirty="0">
                <a:solidFill>
                  <a:srgbClr val="002060"/>
                </a:solidFill>
              </a:rPr>
              <a:t>We take photos, videos, voice recordings and make observational notes to show how your child enjoys learning at school. You will be able to make observations at home to contribute to our evidence for your child. Please upload these to Dojo.</a:t>
            </a:r>
          </a:p>
          <a:p>
            <a:pPr marL="342900" indent="-342900">
              <a:buFont typeface="Arial" panose="020B0604020202020204" pitchFamily="34" charset="0"/>
              <a:buChar char="•"/>
            </a:pPr>
            <a:r>
              <a:rPr lang="en-GB" sz="2300" dirty="0">
                <a:solidFill>
                  <a:srgbClr val="002060"/>
                </a:solidFill>
              </a:rPr>
              <a:t>We have a special book where we collect our best learning to share with you.</a:t>
            </a:r>
          </a:p>
          <a:p>
            <a:pPr marL="342900" indent="-342900">
              <a:buFont typeface="Arial" panose="020B0604020202020204" pitchFamily="34" charset="0"/>
              <a:buChar char="•"/>
            </a:pPr>
            <a:r>
              <a:rPr lang="en-GB" sz="2300" b="1" u="sng" dirty="0">
                <a:solidFill>
                  <a:srgbClr val="002060"/>
                </a:solidFill>
              </a:rPr>
              <a:t>Class Dojo </a:t>
            </a:r>
            <a:r>
              <a:rPr lang="en-GB" sz="2300" dirty="0">
                <a:solidFill>
                  <a:srgbClr val="002060"/>
                </a:solidFill>
              </a:rPr>
              <a:t>is also used to share photos with you as well   messages. You can also send in photos on this app.</a:t>
            </a:r>
          </a:p>
        </p:txBody>
      </p:sp>
      <p:sp>
        <p:nvSpPr>
          <p:cNvPr id="4" name="Title 3"/>
          <p:cNvSpPr>
            <a:spLocks noGrp="1"/>
          </p:cNvSpPr>
          <p:nvPr>
            <p:ph type="ctrTitle"/>
          </p:nvPr>
        </p:nvSpPr>
        <p:spPr>
          <a:xfrm>
            <a:off x="174315" y="0"/>
            <a:ext cx="8784974" cy="2016224"/>
          </a:xfrm>
        </p:spPr>
        <p:txBody>
          <a:bodyPr/>
          <a:lstStyle/>
          <a:p>
            <a:r>
              <a:rPr lang="en-GB" sz="6000" dirty="0">
                <a:solidFill>
                  <a:srgbClr val="7030A0"/>
                </a:solidFill>
              </a:rPr>
              <a:t>How we capture your child's learning</a:t>
            </a:r>
          </a:p>
        </p:txBody>
      </p:sp>
      <p:pic>
        <p:nvPicPr>
          <p:cNvPr id="307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35153" y="764704"/>
            <a:ext cx="1224136" cy="9169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descr="https://static.classdojo.com/img/classdojo-logo-round-120x120.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36397" y="5733255"/>
            <a:ext cx="936104" cy="9361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48876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0">
              <a:srgbClr val="FFFF00"/>
            </a:gs>
            <a:gs pos="60000">
              <a:schemeClr val="bg2">
                <a:tint val="95000"/>
                <a:shade val="100000"/>
                <a:satMod val="130000"/>
                <a:lumMod val="130000"/>
              </a:schemeClr>
            </a:gs>
            <a:gs pos="100000">
              <a:schemeClr val="bg2">
                <a:tint val="97000"/>
                <a:shade val="100000"/>
                <a:hueMod val="100000"/>
                <a:satMod val="140000"/>
                <a:lumMod val="80000"/>
              </a:schemeClr>
            </a:gs>
          </a:gsLst>
          <a:path path="circle">
            <a:fillToRect l="20000" t="10000" r="20000" b="60000"/>
          </a:path>
        </a:gradFill>
        <a:effectLst/>
      </p:bgPr>
    </p:bg>
    <p:spTree>
      <p:nvGrpSpPr>
        <p:cNvPr id="1" name=""/>
        <p:cNvGrpSpPr/>
        <p:nvPr/>
      </p:nvGrpSpPr>
      <p:grpSpPr>
        <a:xfrm>
          <a:off x="0" y="0"/>
          <a:ext cx="0" cy="0"/>
          <a:chOff x="0" y="0"/>
          <a:chExt cx="0" cy="0"/>
        </a:xfrm>
      </p:grpSpPr>
      <p:sp>
        <p:nvSpPr>
          <p:cNvPr id="6" name="Subtitle 5"/>
          <p:cNvSpPr>
            <a:spLocks noGrp="1"/>
          </p:cNvSpPr>
          <p:nvPr>
            <p:ph type="subTitle" idx="1"/>
          </p:nvPr>
        </p:nvSpPr>
        <p:spPr>
          <a:xfrm>
            <a:off x="310803" y="1307778"/>
            <a:ext cx="8784976" cy="5400600"/>
          </a:xfrm>
        </p:spPr>
        <p:txBody>
          <a:bodyPr>
            <a:noAutofit/>
          </a:bodyPr>
          <a:lstStyle/>
          <a:p>
            <a:pPr marL="342900" indent="-342900">
              <a:buFont typeface="Arial" panose="020B0604020202020204" pitchFamily="34" charset="0"/>
              <a:buChar char="•"/>
            </a:pPr>
            <a:r>
              <a:rPr lang="en-GB" sz="2400" dirty="0">
                <a:solidFill>
                  <a:srgbClr val="002060"/>
                </a:solidFill>
              </a:rPr>
              <a:t>This will be a whole school behaviour programme where children can earn Dojo points depending upon their behaviour. (We have trialled it in YR last year and it is getting rolled out as and when thought the school).</a:t>
            </a:r>
          </a:p>
          <a:p>
            <a:pPr marL="342900" indent="-342900">
              <a:buFont typeface="Arial" panose="020B0604020202020204" pitchFamily="34" charset="0"/>
              <a:buChar char="•"/>
            </a:pPr>
            <a:r>
              <a:rPr lang="en-GB" sz="2400" dirty="0">
                <a:solidFill>
                  <a:srgbClr val="002060"/>
                </a:solidFill>
              </a:rPr>
              <a:t>Children can earn points for – independent learning, lining up sensibly, listening to instructions, being a good friend, using a brave voice, participating in learning etc.</a:t>
            </a:r>
          </a:p>
          <a:p>
            <a:pPr marL="342900" indent="-342900">
              <a:buFont typeface="Arial" panose="020B0604020202020204" pitchFamily="34" charset="0"/>
              <a:buChar char="•"/>
            </a:pPr>
            <a:r>
              <a:rPr lang="en-GB" sz="2400" dirty="0">
                <a:solidFill>
                  <a:srgbClr val="002060"/>
                </a:solidFill>
              </a:rPr>
              <a:t>Each child will be given a character (Avatar). You as a parent can have access to this online – class teachers can send photos about learning and messages directly to you. </a:t>
            </a:r>
          </a:p>
        </p:txBody>
      </p:sp>
      <p:sp>
        <p:nvSpPr>
          <p:cNvPr id="2" name="Title 1"/>
          <p:cNvSpPr>
            <a:spLocks noGrp="1"/>
          </p:cNvSpPr>
          <p:nvPr>
            <p:ph type="ctrTitle"/>
          </p:nvPr>
        </p:nvSpPr>
        <p:spPr>
          <a:xfrm>
            <a:off x="1115616" y="15631"/>
            <a:ext cx="7175351" cy="1793167"/>
          </a:xfrm>
        </p:spPr>
        <p:txBody>
          <a:bodyPr/>
          <a:lstStyle/>
          <a:p>
            <a:r>
              <a:rPr lang="en-GB" sz="7200" dirty="0">
                <a:solidFill>
                  <a:srgbClr val="00B050"/>
                </a:solidFill>
              </a:rPr>
              <a:t>Class Dojo</a:t>
            </a:r>
          </a:p>
        </p:txBody>
      </p:sp>
      <p:pic>
        <p:nvPicPr>
          <p:cNvPr id="1026" name="Picture 2" descr="http://mc-teachertech.weebly.com/uploads/5/4/7/7/54771517/1000272_ori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40151" y="5273280"/>
            <a:ext cx="2941113" cy="143509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static.classdojo.com/img/classdojo-logo-round-120x120.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4961" y="5176700"/>
            <a:ext cx="1440160" cy="1440162"/>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1979712" y="5373216"/>
            <a:ext cx="3240360" cy="7920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Log in handed out on separate sheet.</a:t>
            </a:r>
          </a:p>
        </p:txBody>
      </p:sp>
    </p:spTree>
    <p:extLst>
      <p:ext uri="{BB962C8B-B14F-4D97-AF65-F5344CB8AC3E}">
        <p14:creationId xmlns:p14="http://schemas.microsoft.com/office/powerpoint/2010/main" val="850840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0">
              <a:srgbClr val="FF00FF"/>
            </a:gs>
            <a:gs pos="60000">
              <a:schemeClr val="bg2">
                <a:tint val="95000"/>
                <a:shade val="100000"/>
                <a:satMod val="130000"/>
                <a:lumMod val="130000"/>
              </a:schemeClr>
            </a:gs>
            <a:gs pos="100000">
              <a:schemeClr val="bg2">
                <a:tint val="97000"/>
                <a:shade val="100000"/>
                <a:hueMod val="100000"/>
                <a:satMod val="140000"/>
                <a:lumMod val="80000"/>
              </a:schemeClr>
            </a:gs>
          </a:gsLst>
          <a:path path="circle">
            <a:fillToRect l="20000" t="10000" r="20000" b="60000"/>
          </a:path>
        </a:gradFill>
        <a:effectLst/>
      </p:bgPr>
    </p:bg>
    <p:spTree>
      <p:nvGrpSpPr>
        <p:cNvPr id="1" name=""/>
        <p:cNvGrpSpPr/>
        <p:nvPr/>
      </p:nvGrpSpPr>
      <p:grpSpPr>
        <a:xfrm>
          <a:off x="0" y="0"/>
          <a:ext cx="0" cy="0"/>
          <a:chOff x="0" y="0"/>
          <a:chExt cx="0" cy="0"/>
        </a:xfrm>
      </p:grpSpPr>
      <p:sp>
        <p:nvSpPr>
          <p:cNvPr id="6" name="Subtitle 5"/>
          <p:cNvSpPr>
            <a:spLocks noGrp="1"/>
          </p:cNvSpPr>
          <p:nvPr>
            <p:ph type="subTitle" idx="1"/>
          </p:nvPr>
        </p:nvSpPr>
        <p:spPr>
          <a:xfrm>
            <a:off x="323528" y="1347556"/>
            <a:ext cx="8250114" cy="4824536"/>
          </a:xfrm>
        </p:spPr>
        <p:txBody>
          <a:bodyPr>
            <a:noAutofit/>
          </a:bodyPr>
          <a:lstStyle/>
          <a:p>
            <a:pPr marL="342900" indent="-342900">
              <a:buFont typeface="Arial" panose="020B0604020202020204" pitchFamily="34" charset="0"/>
              <a:buChar char="•"/>
            </a:pPr>
            <a:r>
              <a:rPr lang="en-GB" sz="2000" b="1" dirty="0">
                <a:solidFill>
                  <a:srgbClr val="002060"/>
                </a:solidFill>
              </a:rPr>
              <a:t>Reading</a:t>
            </a:r>
            <a:r>
              <a:rPr lang="en-GB" sz="2000" dirty="0">
                <a:solidFill>
                  <a:srgbClr val="002060"/>
                </a:solidFill>
              </a:rPr>
              <a:t> to be done EVERY NIGHT and written in your child's  reading record book- Picture books, online books, story books, library books can all be written in the reading record book. At the moment please read to your child every night until we send our Read Write Inc books/phonic card home. </a:t>
            </a:r>
          </a:p>
          <a:p>
            <a:pPr marL="342900" indent="-342900">
              <a:buFont typeface="Arial" panose="020B0604020202020204" pitchFamily="34" charset="0"/>
              <a:buChar char="•"/>
            </a:pPr>
            <a:r>
              <a:rPr lang="en-US" sz="2000" b="1" dirty="0">
                <a:solidFill>
                  <a:srgbClr val="002060"/>
                </a:solidFill>
              </a:rPr>
              <a:t>Home Learning mat </a:t>
            </a:r>
            <a:r>
              <a:rPr lang="en-US" sz="2000" dirty="0">
                <a:solidFill>
                  <a:srgbClr val="002060"/>
                </a:solidFill>
              </a:rPr>
              <a:t>to come home at the beginning of a term. Links with our topic. Pick a task to complete weekly and submit photos or activity online to Dojo to show what they have done. Register to be kept and Dojo rewards given. </a:t>
            </a:r>
          </a:p>
          <a:p>
            <a:pPr marL="342900" indent="-342900">
              <a:buFont typeface="Arial" panose="020B0604020202020204" pitchFamily="34" charset="0"/>
              <a:buChar char="•"/>
            </a:pPr>
            <a:r>
              <a:rPr lang="en-US" sz="2000" b="1" dirty="0">
                <a:solidFill>
                  <a:srgbClr val="002060"/>
                </a:solidFill>
              </a:rPr>
              <a:t>Phonics-</a:t>
            </a:r>
            <a:r>
              <a:rPr lang="en-US" sz="2000" dirty="0">
                <a:solidFill>
                  <a:srgbClr val="002060"/>
                </a:solidFill>
              </a:rPr>
              <a:t> sound cards and information to come home weekly. Please keep this in their book bag everyday so we can change it when needed.</a:t>
            </a:r>
          </a:p>
          <a:p>
            <a:pPr marL="342900" indent="-342900">
              <a:buFont typeface="Arial" panose="020B0604020202020204" pitchFamily="34" charset="0"/>
              <a:buChar char="•"/>
            </a:pPr>
            <a:r>
              <a:rPr lang="en-US" sz="2000" b="1" dirty="0">
                <a:solidFill>
                  <a:srgbClr val="002060"/>
                </a:solidFill>
              </a:rPr>
              <a:t>Math's links </a:t>
            </a:r>
            <a:r>
              <a:rPr lang="en-US" sz="2000" dirty="0">
                <a:solidFill>
                  <a:srgbClr val="002060"/>
                </a:solidFill>
              </a:rPr>
              <a:t>to interactive games on Dojo. We may send home practice sheets as and when we feel it is necessary.</a:t>
            </a:r>
            <a:endParaRPr lang="en-GB" sz="2000" dirty="0">
              <a:solidFill>
                <a:srgbClr val="002060"/>
              </a:solidFill>
            </a:endParaRPr>
          </a:p>
        </p:txBody>
      </p:sp>
      <p:sp>
        <p:nvSpPr>
          <p:cNvPr id="4" name="Title 3"/>
          <p:cNvSpPr>
            <a:spLocks noGrp="1"/>
          </p:cNvSpPr>
          <p:nvPr>
            <p:ph type="ctrTitle"/>
          </p:nvPr>
        </p:nvSpPr>
        <p:spPr>
          <a:xfrm>
            <a:off x="971600" y="186904"/>
            <a:ext cx="7494029" cy="1153864"/>
          </a:xfrm>
        </p:spPr>
        <p:txBody>
          <a:bodyPr/>
          <a:lstStyle/>
          <a:p>
            <a:r>
              <a:rPr lang="en-GB" sz="6000" dirty="0">
                <a:solidFill>
                  <a:srgbClr val="7030A0"/>
                </a:solidFill>
              </a:rPr>
              <a:t>Home Learning</a:t>
            </a:r>
          </a:p>
        </p:txBody>
      </p:sp>
    </p:spTree>
    <p:extLst>
      <p:ext uri="{BB962C8B-B14F-4D97-AF65-F5344CB8AC3E}">
        <p14:creationId xmlns:p14="http://schemas.microsoft.com/office/powerpoint/2010/main" val="33840270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0">
              <a:srgbClr val="FFFF00"/>
            </a:gs>
            <a:gs pos="60000">
              <a:schemeClr val="bg2">
                <a:tint val="95000"/>
                <a:shade val="100000"/>
                <a:satMod val="130000"/>
                <a:lumMod val="130000"/>
              </a:schemeClr>
            </a:gs>
            <a:gs pos="100000">
              <a:schemeClr val="bg2">
                <a:tint val="97000"/>
                <a:shade val="100000"/>
                <a:hueMod val="100000"/>
                <a:satMod val="140000"/>
                <a:lumMod val="80000"/>
              </a:schemeClr>
            </a:gs>
          </a:gsLst>
          <a:path path="circle">
            <a:fillToRect l="20000" t="10000" r="20000" b="60000"/>
          </a:path>
        </a:gradFill>
        <a:effectLst/>
      </p:bgPr>
    </p:bg>
    <p:spTree>
      <p:nvGrpSpPr>
        <p:cNvPr id="1" name=""/>
        <p:cNvGrpSpPr/>
        <p:nvPr/>
      </p:nvGrpSpPr>
      <p:grpSpPr>
        <a:xfrm>
          <a:off x="0" y="0"/>
          <a:ext cx="0" cy="0"/>
          <a:chOff x="0" y="0"/>
          <a:chExt cx="0" cy="0"/>
        </a:xfrm>
      </p:grpSpPr>
      <p:sp>
        <p:nvSpPr>
          <p:cNvPr id="6" name="Subtitle 5"/>
          <p:cNvSpPr>
            <a:spLocks noGrp="1"/>
          </p:cNvSpPr>
          <p:nvPr>
            <p:ph type="subTitle" idx="1"/>
          </p:nvPr>
        </p:nvSpPr>
        <p:spPr>
          <a:xfrm>
            <a:off x="310803" y="1340768"/>
            <a:ext cx="8784976" cy="5367610"/>
          </a:xfrm>
        </p:spPr>
        <p:txBody>
          <a:bodyPr>
            <a:noAutofit/>
          </a:bodyPr>
          <a:lstStyle/>
          <a:p>
            <a:r>
              <a:rPr lang="en-GB" sz="2000" dirty="0">
                <a:solidFill>
                  <a:schemeClr val="accent5"/>
                </a:solidFill>
              </a:rPr>
              <a:t>Autumn 1: </a:t>
            </a:r>
            <a:r>
              <a:rPr lang="en-GB" sz="2000" b="1" dirty="0">
                <a:solidFill>
                  <a:schemeClr val="accent5"/>
                </a:solidFill>
              </a:rPr>
              <a:t>Celebrate with Me</a:t>
            </a:r>
            <a:r>
              <a:rPr lang="en-GB" sz="2000" dirty="0">
                <a:solidFill>
                  <a:schemeClr val="accent5"/>
                </a:solidFill>
              </a:rPr>
              <a:t>. </a:t>
            </a:r>
            <a:r>
              <a:rPr lang="en-GB" sz="2000" b="1" dirty="0">
                <a:solidFill>
                  <a:schemeClr val="accent5"/>
                </a:solidFill>
              </a:rPr>
              <a:t>What makes me super!!</a:t>
            </a:r>
            <a:endParaRPr lang="en-GB" sz="2000" dirty="0">
              <a:solidFill>
                <a:schemeClr val="accent5"/>
              </a:solidFill>
            </a:endParaRPr>
          </a:p>
          <a:p>
            <a:r>
              <a:rPr lang="en-GB" sz="2000" dirty="0">
                <a:solidFill>
                  <a:schemeClr val="accent5"/>
                </a:solidFill>
              </a:rPr>
              <a:t>Autumn 2: </a:t>
            </a:r>
            <a:r>
              <a:rPr lang="en-GB" sz="2000" b="1" dirty="0">
                <a:solidFill>
                  <a:schemeClr val="accent5"/>
                </a:solidFill>
              </a:rPr>
              <a:t>Celebrate with Me</a:t>
            </a:r>
            <a:r>
              <a:rPr lang="en-GB" sz="2000" dirty="0">
                <a:solidFill>
                  <a:schemeClr val="accent5"/>
                </a:solidFill>
              </a:rPr>
              <a:t>. </a:t>
            </a:r>
            <a:r>
              <a:rPr lang="en-GB" sz="2000" b="1" dirty="0">
                <a:solidFill>
                  <a:schemeClr val="accent5"/>
                </a:solidFill>
              </a:rPr>
              <a:t>Time to Celebrate!</a:t>
            </a:r>
            <a:r>
              <a:rPr lang="en-GB" sz="2000" dirty="0">
                <a:solidFill>
                  <a:schemeClr val="accent5"/>
                </a:solidFill>
              </a:rPr>
              <a:t> </a:t>
            </a:r>
            <a:r>
              <a:rPr lang="en-GB" sz="2000" b="1" dirty="0">
                <a:solidFill>
                  <a:schemeClr val="accent5"/>
                </a:solidFill>
              </a:rPr>
              <a:t>Celebrations.</a:t>
            </a:r>
            <a:endParaRPr lang="en-GB" sz="2000" dirty="0">
              <a:solidFill>
                <a:schemeClr val="accent5"/>
              </a:solidFill>
            </a:endParaRPr>
          </a:p>
          <a:p>
            <a:r>
              <a:rPr lang="en-GB" sz="2000" dirty="0">
                <a:solidFill>
                  <a:srgbClr val="00B050"/>
                </a:solidFill>
              </a:rPr>
              <a:t>Spring 1: </a:t>
            </a:r>
            <a:r>
              <a:rPr lang="en-GB" sz="2000" b="1" dirty="0">
                <a:solidFill>
                  <a:srgbClr val="00B050"/>
                </a:solidFill>
              </a:rPr>
              <a:t>Travel with Me. How will we get there? Journeys/Transport</a:t>
            </a:r>
          </a:p>
          <a:p>
            <a:r>
              <a:rPr lang="en-GB" sz="2000" dirty="0">
                <a:solidFill>
                  <a:srgbClr val="00B050"/>
                </a:solidFill>
              </a:rPr>
              <a:t>Spring 2: </a:t>
            </a:r>
            <a:r>
              <a:rPr lang="en-GB" sz="2000" b="1" dirty="0">
                <a:solidFill>
                  <a:srgbClr val="00B050"/>
                </a:solidFill>
              </a:rPr>
              <a:t>Travel with Me. Undersea Explorers. </a:t>
            </a:r>
            <a:endParaRPr lang="en-GB" sz="2000" dirty="0">
              <a:solidFill>
                <a:srgbClr val="00B050"/>
              </a:solidFill>
            </a:endParaRPr>
          </a:p>
          <a:p>
            <a:r>
              <a:rPr lang="en-GB" sz="2000" dirty="0">
                <a:solidFill>
                  <a:srgbClr val="0070C0"/>
                </a:solidFill>
              </a:rPr>
              <a:t>Summer 1: </a:t>
            </a:r>
            <a:r>
              <a:rPr lang="en-GB" sz="2000" b="1" dirty="0">
                <a:solidFill>
                  <a:srgbClr val="0070C0"/>
                </a:solidFill>
              </a:rPr>
              <a:t>Explore with Me. Once upon a Time linked to animals and    </a:t>
            </a:r>
          </a:p>
          <a:p>
            <a:r>
              <a:rPr lang="en-GB" sz="2000" b="1" dirty="0">
                <a:solidFill>
                  <a:srgbClr val="0070C0"/>
                </a:solidFill>
              </a:rPr>
              <a:t>                  Traditional Tales</a:t>
            </a:r>
            <a:endParaRPr lang="en-GB" sz="2000" dirty="0">
              <a:solidFill>
                <a:srgbClr val="0070C0"/>
              </a:solidFill>
            </a:endParaRPr>
          </a:p>
          <a:p>
            <a:r>
              <a:rPr lang="en-GB" sz="2000" dirty="0">
                <a:solidFill>
                  <a:srgbClr val="0070C0"/>
                </a:solidFill>
              </a:rPr>
              <a:t>Summer 2: </a:t>
            </a:r>
            <a:r>
              <a:rPr lang="en-GB" sz="2000" b="1" dirty="0">
                <a:solidFill>
                  <a:srgbClr val="0070C0"/>
                </a:solidFill>
              </a:rPr>
              <a:t>Explore with Me. Amazing animals, plants and growth. </a:t>
            </a:r>
            <a:endParaRPr lang="en-GB" sz="2000" dirty="0">
              <a:solidFill>
                <a:srgbClr val="002060"/>
              </a:solidFill>
            </a:endParaRPr>
          </a:p>
          <a:p>
            <a:pPr marL="342900" indent="-342900">
              <a:buFont typeface="Arial" panose="020B0604020202020204" pitchFamily="34" charset="0"/>
              <a:buChar char="•"/>
            </a:pPr>
            <a:r>
              <a:rPr lang="en-GB" sz="2400" dirty="0">
                <a:solidFill>
                  <a:srgbClr val="002060"/>
                </a:solidFill>
              </a:rPr>
              <a:t>We have our schools value: </a:t>
            </a:r>
            <a:r>
              <a:rPr lang="en-GB" sz="2400" b="1" dirty="0">
                <a:solidFill>
                  <a:srgbClr val="002060"/>
                </a:solidFill>
              </a:rPr>
              <a:t>Let all that you do be done in love.</a:t>
            </a:r>
          </a:p>
          <a:p>
            <a:pPr marL="342900" indent="-342900">
              <a:buFont typeface="Arial" panose="020B0604020202020204" pitchFamily="34" charset="0"/>
              <a:buChar char="•"/>
            </a:pPr>
            <a:r>
              <a:rPr lang="en-US" sz="2400" dirty="0">
                <a:solidFill>
                  <a:srgbClr val="002060"/>
                </a:solidFill>
              </a:rPr>
              <a:t>T</a:t>
            </a:r>
            <a:r>
              <a:rPr lang="en-GB" sz="2400" dirty="0">
                <a:solidFill>
                  <a:srgbClr val="002060"/>
                </a:solidFill>
              </a:rPr>
              <a:t>he fruit of the spirit underpin all that we do- </a:t>
            </a:r>
            <a:r>
              <a:rPr lang="en-GB" sz="2400" b="1" dirty="0">
                <a:solidFill>
                  <a:srgbClr val="002060"/>
                </a:solidFill>
              </a:rPr>
              <a:t>love, joy, peace, goodness, kindness, patience, faithfulness, gentleness and self-control</a:t>
            </a:r>
          </a:p>
        </p:txBody>
      </p:sp>
      <p:sp>
        <p:nvSpPr>
          <p:cNvPr id="2" name="Title 1"/>
          <p:cNvSpPr>
            <a:spLocks noGrp="1"/>
          </p:cNvSpPr>
          <p:nvPr>
            <p:ph type="ctrTitle"/>
          </p:nvPr>
        </p:nvSpPr>
        <p:spPr>
          <a:xfrm>
            <a:off x="179513" y="15631"/>
            <a:ext cx="7776864" cy="893089"/>
          </a:xfrm>
        </p:spPr>
        <p:txBody>
          <a:bodyPr/>
          <a:lstStyle/>
          <a:p>
            <a:r>
              <a:rPr lang="en-GB" sz="7200" dirty="0">
                <a:solidFill>
                  <a:srgbClr val="00B050"/>
                </a:solidFill>
              </a:rPr>
              <a:t>Topics</a:t>
            </a:r>
          </a:p>
        </p:txBody>
      </p:sp>
    </p:spTree>
    <p:extLst>
      <p:ext uri="{BB962C8B-B14F-4D97-AF65-F5344CB8AC3E}">
        <p14:creationId xmlns:p14="http://schemas.microsoft.com/office/powerpoint/2010/main" val="1807399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accent5"/>
            </a:gs>
            <a:gs pos="60000">
              <a:schemeClr val="bg2">
                <a:tint val="95000"/>
                <a:shade val="100000"/>
                <a:satMod val="130000"/>
                <a:lumMod val="130000"/>
              </a:schemeClr>
            </a:gs>
            <a:gs pos="100000">
              <a:schemeClr val="bg2">
                <a:tint val="97000"/>
                <a:shade val="100000"/>
                <a:hueMod val="100000"/>
                <a:satMod val="140000"/>
                <a:lumMod val="80000"/>
              </a:schemeClr>
            </a:gs>
          </a:gsLst>
          <a:path path="circle">
            <a:fillToRect l="20000" t="10000" r="20000" b="60000"/>
          </a:path>
        </a:gradFill>
        <a:effectLst/>
      </p:bgPr>
    </p:bg>
    <p:spTree>
      <p:nvGrpSpPr>
        <p:cNvPr id="1" name=""/>
        <p:cNvGrpSpPr/>
        <p:nvPr/>
      </p:nvGrpSpPr>
      <p:grpSpPr>
        <a:xfrm>
          <a:off x="0" y="0"/>
          <a:ext cx="0" cy="0"/>
          <a:chOff x="0" y="0"/>
          <a:chExt cx="0" cy="0"/>
        </a:xfrm>
      </p:grpSpPr>
      <p:sp>
        <p:nvSpPr>
          <p:cNvPr id="5" name="Subtitle 4"/>
          <p:cNvSpPr>
            <a:spLocks noGrp="1"/>
          </p:cNvSpPr>
          <p:nvPr>
            <p:ph type="subTitle" idx="1"/>
          </p:nvPr>
        </p:nvSpPr>
        <p:spPr>
          <a:xfrm>
            <a:off x="155575" y="1822305"/>
            <a:ext cx="8712967" cy="5184575"/>
          </a:xfrm>
        </p:spPr>
        <p:txBody>
          <a:bodyPr>
            <a:normAutofit/>
          </a:bodyPr>
          <a:lstStyle/>
          <a:p>
            <a:pPr marL="342900" indent="-342900">
              <a:buFont typeface="Arial" panose="020B0604020202020204" pitchFamily="34" charset="0"/>
              <a:buChar char="•"/>
            </a:pPr>
            <a:r>
              <a:rPr lang="en-GB" sz="2400" b="1" dirty="0">
                <a:solidFill>
                  <a:srgbClr val="002060"/>
                </a:solidFill>
              </a:rPr>
              <a:t>Counting to 10 and then 20</a:t>
            </a:r>
          </a:p>
          <a:p>
            <a:pPr marL="342900" indent="-342900">
              <a:buFont typeface="Arial" panose="020B0604020202020204" pitchFamily="34" charset="0"/>
              <a:buChar char="•"/>
            </a:pPr>
            <a:r>
              <a:rPr lang="en-GB" sz="2400" b="1" dirty="0">
                <a:solidFill>
                  <a:srgbClr val="002060"/>
                </a:solidFill>
              </a:rPr>
              <a:t>Recognising numbers to 10. In order and out of order</a:t>
            </a:r>
          </a:p>
          <a:p>
            <a:pPr marL="342900" indent="-342900">
              <a:buFont typeface="Arial" panose="020B0604020202020204" pitchFamily="34" charset="0"/>
              <a:buChar char="•"/>
            </a:pPr>
            <a:r>
              <a:rPr lang="en-GB" sz="2400" b="1" dirty="0">
                <a:solidFill>
                  <a:srgbClr val="002060"/>
                </a:solidFill>
              </a:rPr>
              <a:t>Writing numbers to 10 and beyond</a:t>
            </a:r>
          </a:p>
          <a:p>
            <a:pPr marL="342900" indent="-342900">
              <a:buFont typeface="Arial" panose="020B0604020202020204" pitchFamily="34" charset="0"/>
              <a:buChar char="•"/>
            </a:pPr>
            <a:r>
              <a:rPr lang="en-GB" sz="2400" b="1" dirty="0">
                <a:solidFill>
                  <a:srgbClr val="002060"/>
                </a:solidFill>
              </a:rPr>
              <a:t>Counting objects- toys, grapes on their plate, cars driving past. How many altogether. Touch objects to count accurately.</a:t>
            </a:r>
          </a:p>
          <a:p>
            <a:pPr marL="342900" indent="-342900">
              <a:buFont typeface="Arial" panose="020B0604020202020204" pitchFamily="34" charset="0"/>
              <a:buChar char="•"/>
            </a:pPr>
            <a:r>
              <a:rPr lang="en-GB" sz="2400" b="1" dirty="0">
                <a:solidFill>
                  <a:srgbClr val="002060"/>
                </a:solidFill>
              </a:rPr>
              <a:t>Talking about size, shape, length, height, capacity, distance, weight. E.g.: stand next to a tall tree.  Full up the container. Cut your sandwich in half. Line your cars/ teddies up in size order. Find me a big spoon or a small bowl. </a:t>
            </a:r>
          </a:p>
        </p:txBody>
      </p:sp>
      <p:sp>
        <p:nvSpPr>
          <p:cNvPr id="4" name="Title 3"/>
          <p:cNvSpPr>
            <a:spLocks noGrp="1"/>
          </p:cNvSpPr>
          <p:nvPr>
            <p:ph type="ctrTitle"/>
          </p:nvPr>
        </p:nvSpPr>
        <p:spPr>
          <a:xfrm>
            <a:off x="827584" y="188640"/>
            <a:ext cx="8040958" cy="1633665"/>
          </a:xfrm>
        </p:spPr>
        <p:txBody>
          <a:bodyPr/>
          <a:lstStyle/>
          <a:p>
            <a:pPr algn="ctr"/>
            <a:r>
              <a:rPr lang="en-GB" dirty="0">
                <a:solidFill>
                  <a:srgbClr val="0000FF"/>
                </a:solidFill>
              </a:rPr>
              <a:t>How to support your child at home</a:t>
            </a:r>
          </a:p>
        </p:txBody>
      </p:sp>
      <p:pic>
        <p:nvPicPr>
          <p:cNvPr id="5122" name="Picture 2" descr="C:\Users\mjack\Local Settings\Temporary Internet Files\Content.IE5\N5P607MK\tick-yellow-10160-large[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8520" y="188640"/>
            <a:ext cx="1980200" cy="1633665"/>
          </a:xfrm>
          <a:prstGeom prst="rect">
            <a:avLst/>
          </a:prstGeom>
          <a:noFill/>
          <a:extLst>
            <a:ext uri="{909E8E84-426E-40DD-AFC4-6F175D3DCCD1}">
              <a14:hiddenFill xmlns:a14="http://schemas.microsoft.com/office/drawing/2010/main">
                <a:solidFill>
                  <a:srgbClr val="FFFFFF"/>
                </a:solidFill>
              </a14:hiddenFill>
            </a:ext>
          </a:extLst>
        </p:spPr>
      </p:pic>
      <p:sp>
        <p:nvSpPr>
          <p:cNvPr id="3" name="AutoShape 4" descr="Image result for start"/>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27417249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accent5"/>
            </a:gs>
            <a:gs pos="60000">
              <a:schemeClr val="bg2">
                <a:tint val="95000"/>
                <a:shade val="100000"/>
                <a:satMod val="130000"/>
                <a:lumMod val="130000"/>
              </a:schemeClr>
            </a:gs>
            <a:gs pos="100000">
              <a:schemeClr val="bg2">
                <a:tint val="97000"/>
                <a:shade val="100000"/>
                <a:hueMod val="100000"/>
                <a:satMod val="140000"/>
                <a:lumMod val="80000"/>
              </a:schemeClr>
            </a:gs>
          </a:gsLst>
          <a:path path="circle">
            <a:fillToRect l="20000" t="10000" r="20000" b="60000"/>
          </a:path>
        </a:gradFill>
        <a:effectLst/>
      </p:bgPr>
    </p:bg>
    <p:spTree>
      <p:nvGrpSpPr>
        <p:cNvPr id="1" name=""/>
        <p:cNvGrpSpPr/>
        <p:nvPr/>
      </p:nvGrpSpPr>
      <p:grpSpPr>
        <a:xfrm>
          <a:off x="0" y="0"/>
          <a:ext cx="0" cy="0"/>
          <a:chOff x="0" y="0"/>
          <a:chExt cx="0" cy="0"/>
        </a:xfrm>
      </p:grpSpPr>
      <p:sp>
        <p:nvSpPr>
          <p:cNvPr id="5" name="Subtitle 4"/>
          <p:cNvSpPr>
            <a:spLocks noGrp="1"/>
          </p:cNvSpPr>
          <p:nvPr>
            <p:ph type="subTitle" idx="1"/>
          </p:nvPr>
        </p:nvSpPr>
        <p:spPr>
          <a:xfrm>
            <a:off x="155575" y="2132856"/>
            <a:ext cx="8712967" cy="4874024"/>
          </a:xfrm>
        </p:spPr>
        <p:txBody>
          <a:bodyPr>
            <a:normAutofit/>
          </a:bodyPr>
          <a:lstStyle/>
          <a:p>
            <a:pPr marL="342900" indent="-342900">
              <a:buFont typeface="Arial" panose="020B0604020202020204" pitchFamily="34" charset="0"/>
              <a:buChar char="•"/>
            </a:pPr>
            <a:r>
              <a:rPr lang="en-GB" sz="2400" b="1" dirty="0">
                <a:solidFill>
                  <a:srgbClr val="002060"/>
                </a:solidFill>
              </a:rPr>
              <a:t>Read to them every night and ask them questions about the story. What do you think will happen next? How is that character feeling? How do you know that? What did you like about the story?</a:t>
            </a:r>
          </a:p>
          <a:p>
            <a:pPr marL="342900" indent="-342900">
              <a:buFont typeface="Arial" panose="020B0604020202020204" pitchFamily="34" charset="0"/>
              <a:buChar char="•"/>
            </a:pPr>
            <a:r>
              <a:rPr lang="en-GB" sz="2400" b="1" dirty="0">
                <a:solidFill>
                  <a:srgbClr val="002060"/>
                </a:solidFill>
              </a:rPr>
              <a:t>Phonics will start with the sounds </a:t>
            </a:r>
            <a:r>
              <a:rPr lang="en-GB" sz="2400" b="1" dirty="0" err="1">
                <a:solidFill>
                  <a:srgbClr val="002060"/>
                </a:solidFill>
              </a:rPr>
              <a:t>m,a,s,d,t</a:t>
            </a:r>
            <a:r>
              <a:rPr lang="en-GB" sz="2400" b="1" dirty="0">
                <a:solidFill>
                  <a:srgbClr val="002060"/>
                </a:solidFill>
              </a:rPr>
              <a:t> and we will learn words like sat, mat, mad, sad, etc. Practice forming letters, writing their name, find things beginning with ‘s’ etc. </a:t>
            </a:r>
          </a:p>
          <a:p>
            <a:pPr marL="342900" indent="-342900">
              <a:buFont typeface="Arial" panose="020B0604020202020204" pitchFamily="34" charset="0"/>
              <a:buChar char="•"/>
            </a:pPr>
            <a:r>
              <a:rPr lang="en-GB" sz="2400" b="1" dirty="0">
                <a:solidFill>
                  <a:srgbClr val="002060"/>
                </a:solidFill>
              </a:rPr>
              <a:t>We use Read, Write, Inc to teach phonics. There will be a phonic workshop for parents to attend to support with phonics at home. Date to be confirmed.</a:t>
            </a:r>
          </a:p>
        </p:txBody>
      </p:sp>
      <p:sp>
        <p:nvSpPr>
          <p:cNvPr id="4" name="Title 3"/>
          <p:cNvSpPr>
            <a:spLocks noGrp="1"/>
          </p:cNvSpPr>
          <p:nvPr>
            <p:ph type="ctrTitle"/>
          </p:nvPr>
        </p:nvSpPr>
        <p:spPr>
          <a:xfrm>
            <a:off x="827584" y="188640"/>
            <a:ext cx="8040958" cy="1633665"/>
          </a:xfrm>
        </p:spPr>
        <p:txBody>
          <a:bodyPr/>
          <a:lstStyle/>
          <a:p>
            <a:pPr algn="ctr"/>
            <a:r>
              <a:rPr lang="en-GB" dirty="0">
                <a:solidFill>
                  <a:srgbClr val="0000FF"/>
                </a:solidFill>
              </a:rPr>
              <a:t>How to support your child at home</a:t>
            </a:r>
          </a:p>
        </p:txBody>
      </p:sp>
      <p:pic>
        <p:nvPicPr>
          <p:cNvPr id="5122" name="Picture 2" descr="C:\Users\mjack\Local Settings\Temporary Internet Files\Content.IE5\N5P607MK\tick-yellow-10160-large[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8520" y="188640"/>
            <a:ext cx="1980200" cy="1633665"/>
          </a:xfrm>
          <a:prstGeom prst="rect">
            <a:avLst/>
          </a:prstGeom>
          <a:noFill/>
          <a:extLst>
            <a:ext uri="{909E8E84-426E-40DD-AFC4-6F175D3DCCD1}">
              <a14:hiddenFill xmlns:a14="http://schemas.microsoft.com/office/drawing/2010/main">
                <a:solidFill>
                  <a:srgbClr val="FFFFFF"/>
                </a:solidFill>
              </a14:hiddenFill>
            </a:ext>
          </a:extLst>
        </p:spPr>
      </p:pic>
      <p:sp>
        <p:nvSpPr>
          <p:cNvPr id="3" name="AutoShape 4" descr="Image result for start"/>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38744006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1">
          <a:gsLst>
            <a:gs pos="0">
              <a:srgbClr val="FFFF00"/>
            </a:gs>
            <a:gs pos="60000">
              <a:schemeClr val="bg2">
                <a:tint val="95000"/>
                <a:shade val="100000"/>
                <a:satMod val="130000"/>
                <a:lumMod val="130000"/>
              </a:schemeClr>
            </a:gs>
            <a:gs pos="100000">
              <a:schemeClr val="bg2">
                <a:tint val="97000"/>
                <a:shade val="100000"/>
                <a:hueMod val="100000"/>
                <a:satMod val="140000"/>
                <a:lumMod val="80000"/>
              </a:schemeClr>
            </a:gs>
          </a:gsLst>
          <a:path path="circle">
            <a:fillToRect l="20000" t="10000" r="20000" b="60000"/>
          </a:path>
        </a:gradFill>
        <a:effectLst/>
      </p:bgPr>
    </p:bg>
    <p:spTree>
      <p:nvGrpSpPr>
        <p:cNvPr id="1" name=""/>
        <p:cNvGrpSpPr/>
        <p:nvPr/>
      </p:nvGrpSpPr>
      <p:grpSpPr>
        <a:xfrm>
          <a:off x="0" y="0"/>
          <a:ext cx="0" cy="0"/>
          <a:chOff x="0" y="0"/>
          <a:chExt cx="0" cy="0"/>
        </a:xfrm>
      </p:grpSpPr>
      <p:sp>
        <p:nvSpPr>
          <p:cNvPr id="6" name="Subtitle 5"/>
          <p:cNvSpPr>
            <a:spLocks noGrp="1"/>
          </p:cNvSpPr>
          <p:nvPr>
            <p:ph type="subTitle" idx="1"/>
          </p:nvPr>
        </p:nvSpPr>
        <p:spPr>
          <a:xfrm>
            <a:off x="310803" y="1307778"/>
            <a:ext cx="8784976" cy="5400600"/>
          </a:xfrm>
        </p:spPr>
        <p:txBody>
          <a:bodyPr>
            <a:noAutofit/>
          </a:bodyPr>
          <a:lstStyle/>
          <a:p>
            <a:pPr marL="342900" indent="-342900">
              <a:buFont typeface="Arial" panose="020B0604020202020204" pitchFamily="34" charset="0"/>
              <a:buChar char="•"/>
            </a:pPr>
            <a:r>
              <a:rPr lang="en-GB" sz="2400" dirty="0">
                <a:solidFill>
                  <a:srgbClr val="002060"/>
                </a:solidFill>
              </a:rPr>
              <a:t>October – Black History Month</a:t>
            </a:r>
          </a:p>
          <a:p>
            <a:pPr marL="342900" indent="-342900">
              <a:buFont typeface="Arial" panose="020B0604020202020204" pitchFamily="34" charset="0"/>
              <a:buChar char="•"/>
            </a:pPr>
            <a:r>
              <a:rPr lang="en-GB" sz="2400" dirty="0">
                <a:solidFill>
                  <a:srgbClr val="002060"/>
                </a:solidFill>
              </a:rPr>
              <a:t>6th Oct: HARVEST Please bring in non-perishable items for donations. Children will be learning about Harvest and learning a song in class.</a:t>
            </a:r>
          </a:p>
          <a:p>
            <a:pPr marL="342900" indent="-342900">
              <a:buFont typeface="Arial" panose="020B0604020202020204" pitchFamily="34" charset="0"/>
              <a:buChar char="•"/>
            </a:pPr>
            <a:r>
              <a:rPr lang="en-GB" sz="2400" dirty="0">
                <a:solidFill>
                  <a:srgbClr val="002060"/>
                </a:solidFill>
              </a:rPr>
              <a:t>Parent Consultation Day. This is an opportunity for you to have a 1:1 discussion about your child's progress and general learning in YR. This will be next half term. Booking takes place online. Letter will be sent via email on how to book.</a:t>
            </a:r>
          </a:p>
          <a:p>
            <a:pPr marL="342900" indent="-342900">
              <a:buFont typeface="Arial" panose="020B0604020202020204" pitchFamily="34" charset="0"/>
              <a:buChar char="•"/>
            </a:pPr>
            <a:r>
              <a:rPr lang="en-GB" sz="2400" dirty="0">
                <a:solidFill>
                  <a:srgbClr val="002060"/>
                </a:solidFill>
              </a:rPr>
              <a:t>Half term- Friday 16</a:t>
            </a:r>
            <a:r>
              <a:rPr lang="en-GB" sz="2400" baseline="30000" dirty="0">
                <a:solidFill>
                  <a:srgbClr val="002060"/>
                </a:solidFill>
              </a:rPr>
              <a:t>th</a:t>
            </a:r>
            <a:r>
              <a:rPr lang="en-GB" sz="2400" dirty="0">
                <a:solidFill>
                  <a:srgbClr val="002060"/>
                </a:solidFill>
              </a:rPr>
              <a:t> we break up at 3.10pm. </a:t>
            </a:r>
          </a:p>
          <a:p>
            <a:pPr marL="342900" indent="-342900">
              <a:buFont typeface="Arial" panose="020B0604020202020204" pitchFamily="34" charset="0"/>
              <a:buChar char="•"/>
            </a:pPr>
            <a:r>
              <a:rPr lang="en-GB" sz="2400" dirty="0">
                <a:solidFill>
                  <a:srgbClr val="002060"/>
                </a:solidFill>
              </a:rPr>
              <a:t>Return to school Monday 2nd November 2026. </a:t>
            </a:r>
          </a:p>
        </p:txBody>
      </p:sp>
      <p:sp>
        <p:nvSpPr>
          <p:cNvPr id="2" name="Title 1"/>
          <p:cNvSpPr>
            <a:spLocks noGrp="1"/>
          </p:cNvSpPr>
          <p:nvPr>
            <p:ph type="ctrTitle"/>
          </p:nvPr>
        </p:nvSpPr>
        <p:spPr>
          <a:xfrm>
            <a:off x="179512" y="15631"/>
            <a:ext cx="8111455" cy="1292147"/>
          </a:xfrm>
        </p:spPr>
        <p:txBody>
          <a:bodyPr/>
          <a:lstStyle/>
          <a:p>
            <a:r>
              <a:rPr lang="en-GB" sz="7200" dirty="0">
                <a:solidFill>
                  <a:srgbClr val="00B050"/>
                </a:solidFill>
              </a:rPr>
              <a:t>Up coming dates</a:t>
            </a:r>
          </a:p>
        </p:txBody>
      </p:sp>
    </p:spTree>
    <p:extLst>
      <p:ext uri="{BB962C8B-B14F-4D97-AF65-F5344CB8AC3E}">
        <p14:creationId xmlns:p14="http://schemas.microsoft.com/office/powerpoint/2010/main" val="79571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1DAE53-E847-4666-8314-34A62F7CE5F9}"/>
              </a:ext>
            </a:extLst>
          </p:cNvPr>
          <p:cNvSpPr>
            <a:spLocks noGrp="1"/>
          </p:cNvSpPr>
          <p:nvPr>
            <p:ph type="title"/>
          </p:nvPr>
        </p:nvSpPr>
        <p:spPr>
          <a:xfrm>
            <a:off x="971600" y="160020"/>
            <a:ext cx="7344816" cy="1143000"/>
          </a:xfrm>
        </p:spPr>
        <p:txBody>
          <a:bodyPr/>
          <a:lstStyle/>
          <a:p>
            <a:r>
              <a:rPr lang="en-US" dirty="0">
                <a:solidFill>
                  <a:srgbClr val="CB358B"/>
                </a:solidFill>
              </a:rPr>
              <a:t>What you need in school</a:t>
            </a:r>
            <a:endParaRPr lang="en-GB" dirty="0">
              <a:solidFill>
                <a:srgbClr val="CB358B"/>
              </a:solidFill>
            </a:endParaRPr>
          </a:p>
        </p:txBody>
      </p:sp>
      <p:sp>
        <p:nvSpPr>
          <p:cNvPr id="3" name="Content Placeholder 2">
            <a:extLst>
              <a:ext uri="{FF2B5EF4-FFF2-40B4-BE49-F238E27FC236}">
                <a16:creationId xmlns:a16="http://schemas.microsoft.com/office/drawing/2014/main" id="{1F7086BA-F5E1-4B1D-96BF-5B7ED027F5AF}"/>
              </a:ext>
            </a:extLst>
          </p:cNvPr>
          <p:cNvSpPr>
            <a:spLocks noGrp="1"/>
          </p:cNvSpPr>
          <p:nvPr>
            <p:ph sz="quarter" idx="13"/>
          </p:nvPr>
        </p:nvSpPr>
        <p:spPr>
          <a:xfrm>
            <a:off x="1187624" y="1303020"/>
            <a:ext cx="7128792" cy="5222324"/>
          </a:xfrm>
        </p:spPr>
        <p:txBody>
          <a:bodyPr/>
          <a:lstStyle/>
          <a:p>
            <a:r>
              <a:rPr lang="en-US" dirty="0"/>
              <a:t>Book bag – reading book, reading record, phonic wallet. Everyday</a:t>
            </a:r>
          </a:p>
          <a:p>
            <a:r>
              <a:rPr lang="en-US" dirty="0"/>
              <a:t>Water bottle</a:t>
            </a:r>
          </a:p>
          <a:p>
            <a:r>
              <a:rPr lang="en-US" dirty="0"/>
              <a:t>Coat, jumper/cardigan to suit the weather. (ALL LABELLED WITH YOUR CHILD’S NAME)</a:t>
            </a:r>
          </a:p>
          <a:p>
            <a:r>
              <a:rPr lang="en-US" dirty="0"/>
              <a:t>Velcro school shoes unless your child can tie their OWN laces</a:t>
            </a:r>
          </a:p>
          <a:p>
            <a:r>
              <a:rPr lang="en-US" dirty="0"/>
              <a:t>PE kits- Worn on a Thursday</a:t>
            </a:r>
          </a:p>
          <a:p>
            <a:r>
              <a:rPr lang="en-US" dirty="0"/>
              <a:t>PE bag with spare clothes brought in on a Monday and taken home when it needs replenishing.</a:t>
            </a:r>
          </a:p>
          <a:p>
            <a:endParaRPr lang="en-US" dirty="0"/>
          </a:p>
          <a:p>
            <a:endParaRPr lang="en-GB" dirty="0"/>
          </a:p>
        </p:txBody>
      </p:sp>
    </p:spTree>
    <p:extLst>
      <p:ext uri="{BB962C8B-B14F-4D97-AF65-F5344CB8AC3E}">
        <p14:creationId xmlns:p14="http://schemas.microsoft.com/office/powerpoint/2010/main" val="4130606970"/>
      </p:ext>
    </p:extLst>
  </p:cSld>
  <p:clrMapOvr>
    <a:masterClrMapping/>
  </p:clrMapOvr>
</p:sld>
</file>

<file path=ppt/theme/theme1.xml><?xml version="1.0" encoding="utf-8"?>
<a:theme xmlns:a="http://schemas.openxmlformats.org/drawingml/2006/main" name="Slipstream">
  <a:themeElements>
    <a:clrScheme name="Slipstream">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Slipstream">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ipstream">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Slipstream</Template>
  <TotalTime>1609</TotalTime>
  <Words>1049</Words>
  <Application>Microsoft Office PowerPoint</Application>
  <PresentationFormat>On-screen Show (4:3)</PresentationFormat>
  <Paragraphs>56</Paragraphs>
  <Slides>10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Georgia</vt:lpstr>
      <vt:lpstr>Trebuchet MS</vt:lpstr>
      <vt:lpstr>Slipstream</vt:lpstr>
      <vt:lpstr>Welcome to EYFS  Sparrows and Finches 2026-2027</vt:lpstr>
      <vt:lpstr>A Typical Day </vt:lpstr>
      <vt:lpstr>How we capture your child's learning</vt:lpstr>
      <vt:lpstr>Class Dojo</vt:lpstr>
      <vt:lpstr>Home Learning</vt:lpstr>
      <vt:lpstr>Topics</vt:lpstr>
      <vt:lpstr>How to support your child at home</vt:lpstr>
      <vt:lpstr>How to support your child at home</vt:lpstr>
      <vt:lpstr>Up coming dates</vt:lpstr>
      <vt:lpstr>What you need in school</vt:lpstr>
    </vt:vector>
  </TitlesOfParts>
  <Company>RM plc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EYFS  2014-2015</dc:title>
  <dc:creator>mjack</dc:creator>
  <cp:lastModifiedBy>Doreen Headley</cp:lastModifiedBy>
  <cp:revision>53</cp:revision>
  <cp:lastPrinted>2022-09-22T14:43:03Z</cp:lastPrinted>
  <dcterms:created xsi:type="dcterms:W3CDTF">2014-09-23T11:28:13Z</dcterms:created>
  <dcterms:modified xsi:type="dcterms:W3CDTF">2026-10-05T07:37:49Z</dcterms:modified>
</cp:coreProperties>
</file>